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omments/modernComment_13B_BEDDADF5.xml" ContentType="application/vnd.ms-powerpoint.comment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10" r:id="rId4"/>
  </p:sldMasterIdLst>
  <p:notesMasterIdLst>
    <p:notesMasterId r:id="rId28"/>
  </p:notesMasterIdLst>
  <p:sldIdLst>
    <p:sldId id="307" r:id="rId5"/>
    <p:sldId id="289" r:id="rId6"/>
    <p:sldId id="256" r:id="rId7"/>
    <p:sldId id="290" r:id="rId8"/>
    <p:sldId id="309" r:id="rId9"/>
    <p:sldId id="311" r:id="rId10"/>
    <p:sldId id="306" r:id="rId11"/>
    <p:sldId id="285" r:id="rId12"/>
    <p:sldId id="318" r:id="rId13"/>
    <p:sldId id="314" r:id="rId14"/>
    <p:sldId id="310" r:id="rId15"/>
    <p:sldId id="315" r:id="rId16"/>
    <p:sldId id="328" r:id="rId17"/>
    <p:sldId id="319" r:id="rId18"/>
    <p:sldId id="320" r:id="rId19"/>
    <p:sldId id="326" r:id="rId20"/>
    <p:sldId id="327" r:id="rId21"/>
    <p:sldId id="265" r:id="rId22"/>
    <p:sldId id="316" r:id="rId23"/>
    <p:sldId id="323" r:id="rId24"/>
    <p:sldId id="325" r:id="rId25"/>
    <p:sldId id="324" r:id="rId26"/>
    <p:sldId id="283" r:id="rId2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29C545B5-2CFE-EB11-D9C4-720860B74297}" name="Kathleen Enns" initials="KE" userId="S::kathleen.enns@cgu.edu::7e673fcb-34ba-4b80-9cee-d2a544ebd75d"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9AC2648-8EE8-4A84-8FC4-C13F9BF62959}" v="252" dt="2022-12-06T05:24:03.682"/>
    <p1510:client id="{0BE477B6-C5F4-4033-8C38-7F1E4E6C513A}" v="256" dt="2022-12-05T04:46:42.326"/>
    <p1510:client id="{2D9EDD65-4108-4FE3-B6A2-9E1C99D4FE4C}" v="6" dt="2022-12-06T05:47:37.027"/>
    <p1510:client id="{44FEB4D5-76AC-4E4A-A929-F3D42F6E2540}" v="29" dt="2022-12-06T05:52:01.760"/>
    <p1510:client id="{6A23BA1C-2252-4C70-A154-D2992C0A65B1}" v="6" dt="2022-12-02T01:47:58.653"/>
    <p1510:client id="{73CF427A-3B9A-4477-AA5A-2ED0717D510A}" v="400" dt="2022-12-06T22:18:26.514"/>
    <p1510:client id="{74D8FBAF-CD5A-4240-89DC-10B174C7028A}" v="766" dt="2022-12-06T05:42:16.028"/>
    <p1510:client id="{8DF8E419-1470-4477-B872-AE31FE0A2924}" v="95" dt="2022-12-06T22:38:47.793"/>
    <p1510:client id="{94E8C170-3A73-4E74-8FAD-688760544658}" v="7" dt="2022-12-06T04:28:39.424"/>
    <p1510:client id="{B77C319E-79BB-4000-AFEC-AE84EB5437B8}" v="40" dt="2022-12-02T01:29:11.215"/>
    <p1510:client id="{BF549467-E4E3-412D-881E-C27815656B84}" v="41" dt="2022-12-06T07:14:37.418"/>
    <p1510:client id="{C58ECBC4-D9EB-4C96-89C1-29F5B23F855C}" v="1226" dt="2022-12-02T08:41:51.292"/>
    <p1510:client id="{D10CAAF0-C910-448F-9CC8-5D815632EFF4}" v="80" dt="2022-12-02T01:54:24.436"/>
    <p1510:client id="{E1DF462B-7343-496D-BD46-2E748411986B}" v="267" dt="2022-12-02T02:07:44.762"/>
    <p1510:client id="{EF9642AA-6749-497B-8C4F-EEB096EEF6C4}" v="280" dt="2022-12-02T01:46:26.40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5" d="100"/>
          <a:sy n="85" d="100"/>
        </p:scale>
        <p:origin x="147" y="3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microsoft.com/office/2018/10/relationships/authors" Targe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viewProps" Target="viewProps.xml"/><Relationship Id="rId8" Type="http://schemas.openxmlformats.org/officeDocument/2006/relationships/slide" Target="slides/slide4.xml"/></Relationships>
</file>

<file path=ppt/comments/modernComment_13B_BEDDADF5.xml><?xml version="1.0" encoding="utf-8"?>
<p188:cmLst xmlns:a="http://schemas.openxmlformats.org/drawingml/2006/main" xmlns:r="http://schemas.openxmlformats.org/officeDocument/2006/relationships" xmlns:p188="http://schemas.microsoft.com/office/powerpoint/2018/8/main">
  <p188:cm id="{B75CB1D4-B350-4854-AD29-C516E1671011}" authorId="{29C545B5-2CFE-EB11-D9C4-720860B74297}" status="resolved" created="2022-12-06T04:28:39.424" complete="100000">
    <pc:sldMkLst xmlns:pc="http://schemas.microsoft.com/office/powerpoint/2013/main/command">
      <pc:docMk/>
      <pc:sldMk cId="3202199029" sldId="315"/>
    </pc:sldMkLst>
    <p188:txBody>
      <a:bodyPr/>
      <a:lstStyle/>
      <a:p>
        <a:r>
          <a:rPr lang="en-US"/>
          <a:t>can these all be live demos?</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DCDDA85-BFD4-4D27-A10B-C862D557E9AA}" type="datetimeFigureOut">
              <a:rPr lang="en-US" smtClean="0"/>
              <a:t>12/6/2022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6C33D45-B7C6-49E8-BE8D-0FEF5A6044CA}" type="slidenum">
              <a:rPr lang="en-US" smtClean="0"/>
              <a:t>‹#›</a:t>
            </a:fld>
            <a:endParaRPr lang="en-US"/>
          </a:p>
        </p:txBody>
      </p:sp>
    </p:spTree>
    <p:extLst>
      <p:ext uri="{BB962C8B-B14F-4D97-AF65-F5344CB8AC3E}">
        <p14:creationId xmlns:p14="http://schemas.microsoft.com/office/powerpoint/2010/main" val="37870684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Add Date?</a:t>
            </a:r>
          </a:p>
        </p:txBody>
      </p:sp>
      <p:sp>
        <p:nvSpPr>
          <p:cNvPr id="4" name="Slide Number Placeholder 3"/>
          <p:cNvSpPr>
            <a:spLocks noGrp="1"/>
          </p:cNvSpPr>
          <p:nvPr>
            <p:ph type="sldNum" sz="quarter" idx="5"/>
          </p:nvPr>
        </p:nvSpPr>
        <p:spPr/>
        <p:txBody>
          <a:bodyPr/>
          <a:lstStyle/>
          <a:p>
            <a:fld id="{D6C33D45-B7C6-49E8-BE8D-0FEF5A6044CA}" type="slidenum">
              <a:rPr lang="en-US" smtClean="0"/>
              <a:t>3</a:t>
            </a:fld>
            <a:endParaRPr lang="en-US"/>
          </a:p>
        </p:txBody>
      </p:sp>
    </p:spTree>
    <p:extLst>
      <p:ext uri="{BB962C8B-B14F-4D97-AF65-F5344CB8AC3E}">
        <p14:creationId xmlns:p14="http://schemas.microsoft.com/office/powerpoint/2010/main" val="35331735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Place Holders, feel free to edit / remove graphics in this slide</a:t>
            </a:r>
          </a:p>
        </p:txBody>
      </p:sp>
      <p:sp>
        <p:nvSpPr>
          <p:cNvPr id="4" name="Slide Number Placeholder 3"/>
          <p:cNvSpPr>
            <a:spLocks noGrp="1"/>
          </p:cNvSpPr>
          <p:nvPr>
            <p:ph type="sldNum" sz="quarter" idx="5"/>
          </p:nvPr>
        </p:nvSpPr>
        <p:spPr/>
        <p:txBody>
          <a:bodyPr/>
          <a:lstStyle/>
          <a:p>
            <a:fld id="{D6C33D45-B7C6-49E8-BE8D-0FEF5A6044CA}" type="slidenum">
              <a:rPr lang="en-US" smtClean="0"/>
              <a:t>16</a:t>
            </a:fld>
            <a:endParaRPr lang="en-US"/>
          </a:p>
        </p:txBody>
      </p:sp>
    </p:spTree>
    <p:extLst>
      <p:ext uri="{BB962C8B-B14F-4D97-AF65-F5344CB8AC3E}">
        <p14:creationId xmlns:p14="http://schemas.microsoft.com/office/powerpoint/2010/main" val="24093155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Place Holders, feel free to edit / remove graphics in this slide</a:t>
            </a:r>
          </a:p>
        </p:txBody>
      </p:sp>
      <p:sp>
        <p:nvSpPr>
          <p:cNvPr id="4" name="Slide Number Placeholder 3"/>
          <p:cNvSpPr>
            <a:spLocks noGrp="1"/>
          </p:cNvSpPr>
          <p:nvPr>
            <p:ph type="sldNum" sz="quarter" idx="5"/>
          </p:nvPr>
        </p:nvSpPr>
        <p:spPr/>
        <p:txBody>
          <a:bodyPr/>
          <a:lstStyle/>
          <a:p>
            <a:fld id="{D6C33D45-B7C6-49E8-BE8D-0FEF5A6044CA}" type="slidenum">
              <a:rPr lang="en-US" smtClean="0"/>
              <a:t>17</a:t>
            </a:fld>
            <a:endParaRPr lang="en-US"/>
          </a:p>
        </p:txBody>
      </p:sp>
    </p:spTree>
    <p:extLst>
      <p:ext uri="{BB962C8B-B14F-4D97-AF65-F5344CB8AC3E}">
        <p14:creationId xmlns:p14="http://schemas.microsoft.com/office/powerpoint/2010/main" val="9614148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Live Walk-Through of an example User Experience</a:t>
            </a:r>
          </a:p>
        </p:txBody>
      </p:sp>
      <p:sp>
        <p:nvSpPr>
          <p:cNvPr id="4" name="Slide Number Placeholder 3"/>
          <p:cNvSpPr>
            <a:spLocks noGrp="1"/>
          </p:cNvSpPr>
          <p:nvPr>
            <p:ph type="sldNum" sz="quarter" idx="5"/>
          </p:nvPr>
        </p:nvSpPr>
        <p:spPr/>
        <p:txBody>
          <a:bodyPr/>
          <a:lstStyle/>
          <a:p>
            <a:fld id="{D6C33D45-B7C6-49E8-BE8D-0FEF5A6044CA}" type="slidenum">
              <a:rPr lang="en-US" smtClean="0"/>
              <a:t>18</a:t>
            </a:fld>
            <a:endParaRPr lang="en-US"/>
          </a:p>
        </p:txBody>
      </p:sp>
    </p:spTree>
    <p:extLst>
      <p:ext uri="{BB962C8B-B14F-4D97-AF65-F5344CB8AC3E}">
        <p14:creationId xmlns:p14="http://schemas.microsoft.com/office/powerpoint/2010/main" val="26741803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Place Holders, feel free to edit / remove graphics in this slide</a:t>
            </a:r>
          </a:p>
        </p:txBody>
      </p:sp>
      <p:sp>
        <p:nvSpPr>
          <p:cNvPr id="4" name="Slide Number Placeholder 3"/>
          <p:cNvSpPr>
            <a:spLocks noGrp="1"/>
          </p:cNvSpPr>
          <p:nvPr>
            <p:ph type="sldNum" sz="quarter" idx="5"/>
          </p:nvPr>
        </p:nvSpPr>
        <p:spPr/>
        <p:txBody>
          <a:bodyPr/>
          <a:lstStyle/>
          <a:p>
            <a:fld id="{D6C33D45-B7C6-49E8-BE8D-0FEF5A6044CA}" type="slidenum">
              <a:rPr lang="en-US" smtClean="0"/>
              <a:t>19</a:t>
            </a:fld>
            <a:endParaRPr lang="en-US"/>
          </a:p>
        </p:txBody>
      </p:sp>
    </p:spTree>
    <p:extLst>
      <p:ext uri="{BB962C8B-B14F-4D97-AF65-F5344CB8AC3E}">
        <p14:creationId xmlns:p14="http://schemas.microsoft.com/office/powerpoint/2010/main" val="5910775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
              <a:lnSpc>
                <a:spcPct val="90000"/>
              </a:lnSpc>
              <a:spcBef>
                <a:spcPts val="1400"/>
              </a:spcBef>
            </a:pPr>
            <a:r>
              <a:rPr lang="en-US" dirty="0">
                <a:cs typeface="Calibri"/>
              </a:rPr>
              <a:t>How we integrated Python with GIS application and Flask plugin</a:t>
            </a:r>
            <a:endParaRPr lang="en-US" dirty="0"/>
          </a:p>
          <a:p>
            <a:pPr marL="45720">
              <a:lnSpc>
                <a:spcPct val="90000"/>
              </a:lnSpc>
              <a:spcBef>
                <a:spcPts val="1400"/>
              </a:spcBef>
            </a:pPr>
            <a:endParaRPr lang="en-US" dirty="0">
              <a:cs typeface="Calibri"/>
            </a:endParaRPr>
          </a:p>
          <a:p>
            <a:pPr marL="45720">
              <a:lnSpc>
                <a:spcPct val="90000"/>
              </a:lnSpc>
              <a:spcBef>
                <a:spcPts val="1400"/>
              </a:spcBef>
            </a:pPr>
            <a:r>
              <a:rPr lang="en-US" dirty="0"/>
              <a:t>1) We learned how to integrate GIS mapping / APIs with Python and Flask plugin's to create a web based GIS Application.</a:t>
            </a:r>
            <a:endParaRPr lang="en-US" dirty="0">
              <a:cs typeface="Calibri"/>
            </a:endParaRPr>
          </a:p>
          <a:p>
            <a:pPr marL="45720">
              <a:lnSpc>
                <a:spcPct val="90000"/>
              </a:lnSpc>
              <a:spcBef>
                <a:spcPts val="1400"/>
              </a:spcBef>
            </a:pPr>
            <a:r>
              <a:rPr lang="en-US" dirty="0"/>
              <a:t>2) We learned how to implement different testing frameworks, including unit testing and effective </a:t>
            </a:r>
            <a:r>
              <a:rPr lang="en-US" dirty="0" err="1"/>
              <a:t>py</a:t>
            </a:r>
            <a:r>
              <a:rPr lang="en-US" dirty="0"/>
              <a:t>-testing. In doing so, we learned that test driven development is extremely beneficial as it hard to write tests for code after it is written</a:t>
            </a:r>
            <a:r>
              <a:rPr lang="en-US" dirty="0">
                <a:cs typeface="Calibri"/>
              </a:rPr>
              <a:t> </a:t>
            </a:r>
            <a:endParaRPr lang="en-US" dirty="0"/>
          </a:p>
          <a:p>
            <a:pPr marL="45720">
              <a:lnSpc>
                <a:spcPct val="90000"/>
              </a:lnSpc>
              <a:spcBef>
                <a:spcPts val="1400"/>
              </a:spcBef>
            </a:pPr>
            <a:endParaRPr lang="en-US" dirty="0">
              <a:cs typeface="Calibri"/>
            </a:endParaRPr>
          </a:p>
          <a:p>
            <a:pPr marL="45720">
              <a:lnSpc>
                <a:spcPct val="90000"/>
              </a:lnSpc>
              <a:spcBef>
                <a:spcPts val="1400"/>
              </a:spcBef>
            </a:pPr>
            <a:endParaRPr lang="en-US" dirty="0">
              <a:cs typeface="Calibri"/>
            </a:endParaRPr>
          </a:p>
          <a:p>
            <a:pPr marL="45720">
              <a:lnSpc>
                <a:spcPct val="90000"/>
              </a:lnSpc>
              <a:spcBef>
                <a:spcPts val="1400"/>
              </a:spcBef>
            </a:pPr>
            <a:endParaRPr lang="en-US" dirty="0"/>
          </a:p>
          <a:p>
            <a:pPr marL="45720">
              <a:lnSpc>
                <a:spcPct val="90000"/>
              </a:lnSpc>
              <a:spcBef>
                <a:spcPts val="1400"/>
              </a:spcBef>
            </a:pPr>
            <a:endParaRPr lang="en-US" dirty="0"/>
          </a:p>
          <a:p>
            <a:pPr marL="45720">
              <a:lnSpc>
                <a:spcPct val="90000"/>
              </a:lnSpc>
              <a:spcBef>
                <a:spcPts val="1400"/>
              </a:spcBef>
            </a:pPr>
            <a:r>
              <a:rPr lang="en-US" dirty="0"/>
              <a:t>Subscribe to Agile Methodologies and utilize online resources (</a:t>
            </a:r>
            <a:r>
              <a:rPr lang="en-US" dirty="0" err="1"/>
              <a:t>eg.</a:t>
            </a:r>
            <a:r>
              <a:rPr lang="en-US" dirty="0"/>
              <a:t> Stack </a:t>
            </a:r>
            <a:r>
              <a:rPr lang="en-US" dirty="0" err="1"/>
              <a:t>OverFlow</a:t>
            </a:r>
            <a:r>
              <a:rPr lang="en-US" dirty="0"/>
              <a:t>); and know there are many ways to do the same thing!</a:t>
            </a:r>
            <a:endParaRPr lang="en-US" dirty="0">
              <a:cs typeface="Calibri"/>
            </a:endParaRPr>
          </a:p>
          <a:p>
            <a:pPr marL="45720">
              <a:lnSpc>
                <a:spcPct val="90000"/>
              </a:lnSpc>
              <a:spcBef>
                <a:spcPts val="1400"/>
              </a:spcBef>
            </a:pPr>
            <a:r>
              <a:rPr lang="en-US" dirty="0"/>
              <a:t>This needs editing</a:t>
            </a:r>
            <a:endParaRPr lang="en-US" dirty="0">
              <a:cs typeface="Calibri" panose="020F0502020204030204"/>
            </a:endParaRPr>
          </a:p>
          <a:p>
            <a:pPr marL="45720">
              <a:lnSpc>
                <a:spcPct val="90000"/>
              </a:lnSpc>
              <a:spcBef>
                <a:spcPts val="1400"/>
              </a:spcBef>
            </a:pPr>
            <a:r>
              <a:rPr lang="en-US" dirty="0"/>
              <a:t>1) Subscribe to Agile Methodologies and utilize amazing online resources (Stack </a:t>
            </a:r>
            <a:r>
              <a:rPr lang="en-US" dirty="0" err="1"/>
              <a:t>OverFlow</a:t>
            </a:r>
            <a:r>
              <a:rPr lang="en-US" dirty="0"/>
              <a:t>) </a:t>
            </a:r>
            <a:endParaRPr lang="en-US" dirty="0">
              <a:cs typeface="Calibri"/>
            </a:endParaRPr>
          </a:p>
          <a:p>
            <a:pPr marL="45720">
              <a:lnSpc>
                <a:spcPct val="90000"/>
              </a:lnSpc>
              <a:spcBef>
                <a:spcPts val="1400"/>
              </a:spcBef>
            </a:pPr>
            <a:r>
              <a:rPr lang="en-US" dirty="0"/>
              <a:t>2) Understanding how to use GitHub is important</a:t>
            </a:r>
            <a:endParaRPr lang="en-US" dirty="0">
              <a:cs typeface="Calibri" panose="020F0502020204030204"/>
            </a:endParaRPr>
          </a:p>
          <a:p>
            <a:pPr marL="45720">
              <a:lnSpc>
                <a:spcPct val="90000"/>
              </a:lnSpc>
              <a:spcBef>
                <a:spcPts val="1400"/>
              </a:spcBef>
            </a:pPr>
            <a:r>
              <a:rPr lang="en-US" dirty="0"/>
              <a:t>3) Development of projects does not always go exactly as planned (maybe delete this one since ours was mostly successful lol but we still had bumps)</a:t>
            </a:r>
            <a:endParaRPr lang="en-US" dirty="0">
              <a:cs typeface="Calibri" panose="020F0502020204030204"/>
            </a:endParaRPr>
          </a:p>
          <a:p>
            <a:pPr marL="45720">
              <a:lnSpc>
                <a:spcPct val="90000"/>
              </a:lnSpc>
              <a:spcBef>
                <a:spcPts val="1400"/>
              </a:spcBef>
            </a:pPr>
            <a:r>
              <a:rPr lang="en-US" dirty="0"/>
              <a:t>             4) Test driven development is extremely beneficial (writing tests after code is hard)</a:t>
            </a:r>
            <a:endParaRPr lang="en-US" dirty="0">
              <a:cs typeface="Calibri" panose="020F0502020204030204"/>
            </a:endParaRPr>
          </a:p>
        </p:txBody>
      </p:sp>
      <p:sp>
        <p:nvSpPr>
          <p:cNvPr id="4" name="Slide Number Placeholder 3"/>
          <p:cNvSpPr>
            <a:spLocks noGrp="1"/>
          </p:cNvSpPr>
          <p:nvPr>
            <p:ph type="sldNum" sz="quarter" idx="5"/>
          </p:nvPr>
        </p:nvSpPr>
        <p:spPr/>
        <p:txBody>
          <a:bodyPr/>
          <a:lstStyle/>
          <a:p>
            <a:fld id="{D6C33D45-B7C6-49E8-BE8D-0FEF5A6044CA}" type="slidenum">
              <a:rPr lang="en-US" smtClean="0"/>
              <a:t>21</a:t>
            </a:fld>
            <a:endParaRPr lang="en-US"/>
          </a:p>
        </p:txBody>
      </p:sp>
    </p:spTree>
    <p:extLst>
      <p:ext uri="{BB962C8B-B14F-4D97-AF65-F5344CB8AC3E}">
        <p14:creationId xmlns:p14="http://schemas.microsoft.com/office/powerpoint/2010/main" val="42717720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needs editing</a:t>
            </a:r>
          </a:p>
        </p:txBody>
      </p:sp>
      <p:sp>
        <p:nvSpPr>
          <p:cNvPr id="4" name="Slide Number Placeholder 3"/>
          <p:cNvSpPr>
            <a:spLocks noGrp="1"/>
          </p:cNvSpPr>
          <p:nvPr>
            <p:ph type="sldNum" sz="quarter" idx="5"/>
          </p:nvPr>
        </p:nvSpPr>
        <p:spPr/>
        <p:txBody>
          <a:bodyPr/>
          <a:lstStyle/>
          <a:p>
            <a:fld id="{D6C33D45-B7C6-49E8-BE8D-0FEF5A6044CA}" type="slidenum">
              <a:rPr lang="en-US" smtClean="0"/>
              <a:t>22</a:t>
            </a:fld>
            <a:endParaRPr lang="en-US"/>
          </a:p>
        </p:txBody>
      </p:sp>
    </p:spTree>
    <p:extLst>
      <p:ext uri="{BB962C8B-B14F-4D97-AF65-F5344CB8AC3E}">
        <p14:creationId xmlns:p14="http://schemas.microsoft.com/office/powerpoint/2010/main" val="32885369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Running &amp; Testing the application, and Reporting Testing Coverage</a:t>
            </a:r>
          </a:p>
          <a:p>
            <a:endParaRPr lang="en-US"/>
          </a:p>
          <a:p>
            <a:r>
              <a:rPr lang="en-US"/>
              <a:t>Divide into 4 parts</a:t>
            </a:r>
            <a:endParaRPr lang="en-US">
              <a:cs typeface="Calibri"/>
            </a:endParaRPr>
          </a:p>
          <a:p>
            <a:r>
              <a:rPr lang="en-US">
                <a:cs typeface="Calibri"/>
              </a:rPr>
              <a:t>1) summarize bullet points</a:t>
            </a:r>
          </a:p>
          <a:p>
            <a:r>
              <a:rPr lang="en-US"/>
              <a:t>2) For User Stories, Grey out 6/8 and </a:t>
            </a:r>
            <a:r>
              <a:rPr lang="en-US" err="1"/>
              <a:t>highight</a:t>
            </a:r>
            <a:r>
              <a:rPr lang="en-US"/>
              <a:t> and bold last 2 </a:t>
            </a:r>
            <a:r>
              <a:rPr lang="en-US" err="1"/>
              <a:t>Userstories</a:t>
            </a:r>
            <a:endParaRPr lang="en-US">
              <a:cs typeface="Calibri"/>
            </a:endParaRPr>
          </a:p>
          <a:p>
            <a:r>
              <a:rPr lang="en-US">
                <a:cs typeface="Calibri"/>
              </a:rPr>
              <a:t>- the last 2 user stories were more complicated. This is why, etc. </a:t>
            </a:r>
          </a:p>
          <a:p>
            <a:r>
              <a:rPr lang="en-US">
                <a:cs typeface="Calibri"/>
              </a:rPr>
              <a:t>3)</a:t>
            </a:r>
          </a:p>
          <a:p>
            <a:endParaRPr lang="en-US">
              <a:cs typeface="Calibri"/>
            </a:endParaRPr>
          </a:p>
        </p:txBody>
      </p:sp>
      <p:sp>
        <p:nvSpPr>
          <p:cNvPr id="4" name="Slide Number Placeholder 3"/>
          <p:cNvSpPr>
            <a:spLocks noGrp="1"/>
          </p:cNvSpPr>
          <p:nvPr>
            <p:ph type="sldNum" sz="quarter" idx="5"/>
          </p:nvPr>
        </p:nvSpPr>
        <p:spPr/>
        <p:txBody>
          <a:bodyPr/>
          <a:lstStyle/>
          <a:p>
            <a:fld id="{D6C33D45-B7C6-49E8-BE8D-0FEF5A6044CA}" type="slidenum">
              <a:rPr lang="en-US" smtClean="0"/>
              <a:t>4</a:t>
            </a:fld>
            <a:endParaRPr lang="en-US"/>
          </a:p>
        </p:txBody>
      </p:sp>
    </p:spTree>
    <p:extLst>
      <p:ext uri="{BB962C8B-B14F-4D97-AF65-F5344CB8AC3E}">
        <p14:creationId xmlns:p14="http://schemas.microsoft.com/office/powerpoint/2010/main" val="40967636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The reason the Dream Team decided this application should be created is because Claremont is a part of all our day-to-day lives through CGU, so it is practical to want to know the Claremont area better as to be able to enjoy everything it has to offer</a:t>
            </a:r>
          </a:p>
          <a:p>
            <a:pPr marL="171450" indent="-171450">
              <a:buFont typeface="Arial" panose="020B0604020202020204" pitchFamily="34" charset="0"/>
              <a:buChar char="•"/>
            </a:pPr>
            <a:endParaRPr lang="en-US"/>
          </a:p>
          <a:p>
            <a:pPr marL="171450" indent="-171450">
              <a:buFont typeface="Arial" panose="020B0604020202020204" pitchFamily="34" charset="0"/>
              <a:buChar char="•"/>
            </a:pPr>
            <a:r>
              <a:rPr lang="en-US"/>
              <a:t>STAKEHOLDERS: Everyone in Claremont benefits: users of the app learn more about what there is to do around them, and local businesses and parks, </a:t>
            </a:r>
            <a:r>
              <a:rPr lang="en-US" err="1"/>
              <a:t>etc</a:t>
            </a:r>
            <a:r>
              <a:rPr lang="en-US"/>
              <a:t>, see more customers / visitors as a result.</a:t>
            </a:r>
          </a:p>
          <a:p>
            <a:pPr marL="171450" indent="-171450">
              <a:buFont typeface="Arial" panose="020B0604020202020204" pitchFamily="34" charset="0"/>
              <a:buChar char="•"/>
            </a:pPr>
            <a:endParaRPr lang="en-US"/>
          </a:p>
          <a:p>
            <a:pPr marL="0" indent="0">
              <a:buFont typeface="Arial" panose="020B0604020202020204" pitchFamily="34" charset="0"/>
              <a:buNone/>
            </a:pPr>
            <a:endParaRPr lang="en-US"/>
          </a:p>
          <a:p>
            <a:endParaRPr lang="en-US"/>
          </a:p>
          <a:p>
            <a:endParaRPr lang="en-US"/>
          </a:p>
          <a:p>
            <a:endParaRPr lang="en-US"/>
          </a:p>
          <a:p>
            <a:endParaRPr lang="en-US"/>
          </a:p>
          <a:p>
            <a:endParaRPr lang="en-US"/>
          </a:p>
        </p:txBody>
      </p:sp>
      <p:sp>
        <p:nvSpPr>
          <p:cNvPr id="4" name="Slide Number Placeholder 3"/>
          <p:cNvSpPr>
            <a:spLocks noGrp="1"/>
          </p:cNvSpPr>
          <p:nvPr>
            <p:ph type="sldNum" sz="quarter" idx="5"/>
          </p:nvPr>
        </p:nvSpPr>
        <p:spPr/>
        <p:txBody>
          <a:bodyPr/>
          <a:lstStyle/>
          <a:p>
            <a:fld id="{D6C33D45-B7C6-49E8-BE8D-0FEF5A6044CA}" type="slidenum">
              <a:rPr lang="en-US" smtClean="0"/>
              <a:t>5</a:t>
            </a:fld>
            <a:endParaRPr lang="en-US"/>
          </a:p>
        </p:txBody>
      </p:sp>
    </p:spTree>
    <p:extLst>
      <p:ext uri="{BB962C8B-B14F-4D97-AF65-F5344CB8AC3E}">
        <p14:creationId xmlns:p14="http://schemas.microsoft.com/office/powerpoint/2010/main" val="13604357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ea typeface="Calibri"/>
              <a:cs typeface="Calibri"/>
            </a:endParaRPr>
          </a:p>
        </p:txBody>
      </p:sp>
      <p:sp>
        <p:nvSpPr>
          <p:cNvPr id="4" name="Slide Number Placeholder 3"/>
          <p:cNvSpPr>
            <a:spLocks noGrp="1"/>
          </p:cNvSpPr>
          <p:nvPr>
            <p:ph type="sldNum" sz="quarter" idx="5"/>
          </p:nvPr>
        </p:nvSpPr>
        <p:spPr/>
        <p:txBody>
          <a:bodyPr/>
          <a:lstStyle/>
          <a:p>
            <a:fld id="{D6C33D45-B7C6-49E8-BE8D-0FEF5A6044CA}" type="slidenum">
              <a:rPr lang="en-US" smtClean="0"/>
              <a:t>6</a:t>
            </a:fld>
            <a:endParaRPr lang="en-US"/>
          </a:p>
        </p:txBody>
      </p:sp>
    </p:spTree>
    <p:extLst>
      <p:ext uri="{BB962C8B-B14F-4D97-AF65-F5344CB8AC3E}">
        <p14:creationId xmlns:p14="http://schemas.microsoft.com/office/powerpoint/2010/main" val="21202525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Stayed the same</a:t>
            </a:r>
          </a:p>
        </p:txBody>
      </p:sp>
      <p:sp>
        <p:nvSpPr>
          <p:cNvPr id="4" name="Slide Number Placeholder 3"/>
          <p:cNvSpPr>
            <a:spLocks noGrp="1"/>
          </p:cNvSpPr>
          <p:nvPr>
            <p:ph type="sldNum" sz="quarter" idx="5"/>
          </p:nvPr>
        </p:nvSpPr>
        <p:spPr/>
        <p:txBody>
          <a:bodyPr/>
          <a:lstStyle/>
          <a:p>
            <a:fld id="{D6C33D45-B7C6-49E8-BE8D-0FEF5A6044CA}" type="slidenum">
              <a:rPr lang="en-US" smtClean="0"/>
              <a:t>9</a:t>
            </a:fld>
            <a:endParaRPr lang="en-US"/>
          </a:p>
        </p:txBody>
      </p:sp>
    </p:spTree>
    <p:extLst>
      <p:ext uri="{BB962C8B-B14F-4D97-AF65-F5344CB8AC3E}">
        <p14:creationId xmlns:p14="http://schemas.microsoft.com/office/powerpoint/2010/main" val="22203264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Thoughts on Refactoring, do we discuss this at all in presentation?</a:t>
            </a:r>
          </a:p>
        </p:txBody>
      </p:sp>
      <p:sp>
        <p:nvSpPr>
          <p:cNvPr id="4" name="Slide Number Placeholder 3"/>
          <p:cNvSpPr>
            <a:spLocks noGrp="1"/>
          </p:cNvSpPr>
          <p:nvPr>
            <p:ph type="sldNum" sz="quarter" idx="5"/>
          </p:nvPr>
        </p:nvSpPr>
        <p:spPr/>
        <p:txBody>
          <a:bodyPr/>
          <a:lstStyle/>
          <a:p>
            <a:fld id="{D6C33D45-B7C6-49E8-BE8D-0FEF5A6044CA}" type="slidenum">
              <a:rPr lang="en-US" smtClean="0"/>
              <a:t>10</a:t>
            </a:fld>
            <a:endParaRPr lang="en-US"/>
          </a:p>
        </p:txBody>
      </p:sp>
    </p:spTree>
    <p:extLst>
      <p:ext uri="{BB962C8B-B14F-4D97-AF65-F5344CB8AC3E}">
        <p14:creationId xmlns:p14="http://schemas.microsoft.com/office/powerpoint/2010/main" val="4093222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Add Log-in Screenshots </a:t>
            </a:r>
          </a:p>
        </p:txBody>
      </p:sp>
      <p:sp>
        <p:nvSpPr>
          <p:cNvPr id="4" name="Slide Number Placeholder 3"/>
          <p:cNvSpPr>
            <a:spLocks noGrp="1"/>
          </p:cNvSpPr>
          <p:nvPr>
            <p:ph type="sldNum" sz="quarter" idx="5"/>
          </p:nvPr>
        </p:nvSpPr>
        <p:spPr/>
        <p:txBody>
          <a:bodyPr/>
          <a:lstStyle/>
          <a:p>
            <a:fld id="{D6C33D45-B7C6-49E8-BE8D-0FEF5A6044CA}" type="slidenum">
              <a:rPr lang="en-US" smtClean="0"/>
              <a:t>12</a:t>
            </a:fld>
            <a:endParaRPr lang="en-US"/>
          </a:p>
        </p:txBody>
      </p:sp>
    </p:spTree>
    <p:extLst>
      <p:ext uri="{BB962C8B-B14F-4D97-AF65-F5344CB8AC3E}">
        <p14:creationId xmlns:p14="http://schemas.microsoft.com/office/powerpoint/2010/main" val="16445514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From init.py</a:t>
            </a:r>
          </a:p>
          <a:p>
            <a:endParaRPr lang="en-US">
              <a:cs typeface="Calibri"/>
            </a:endParaRPr>
          </a:p>
          <a:p>
            <a:r>
              <a:rPr lang="en-US">
                <a:cs typeface="Calibri"/>
              </a:rPr>
              <a:t>Add Admin Homepage that shows most searched categories (</a:t>
            </a:r>
            <a:r>
              <a:rPr lang="en-US" err="1">
                <a:cs typeface="Calibri"/>
              </a:rPr>
              <a:t>prntscreen</a:t>
            </a:r>
            <a:r>
              <a:rPr lang="en-US">
                <a:cs typeface="Calibri"/>
              </a:rPr>
              <a:t>)</a:t>
            </a:r>
          </a:p>
        </p:txBody>
      </p:sp>
      <p:sp>
        <p:nvSpPr>
          <p:cNvPr id="4" name="Slide Number Placeholder 3"/>
          <p:cNvSpPr>
            <a:spLocks noGrp="1"/>
          </p:cNvSpPr>
          <p:nvPr>
            <p:ph type="sldNum" sz="quarter" idx="5"/>
          </p:nvPr>
        </p:nvSpPr>
        <p:spPr/>
        <p:txBody>
          <a:bodyPr/>
          <a:lstStyle/>
          <a:p>
            <a:fld id="{D6C33D45-B7C6-49E8-BE8D-0FEF5A6044CA}" type="slidenum">
              <a:rPr lang="en-US" smtClean="0"/>
              <a:t>14</a:t>
            </a:fld>
            <a:endParaRPr lang="en-US"/>
          </a:p>
        </p:txBody>
      </p:sp>
    </p:spTree>
    <p:extLst>
      <p:ext uri="{BB962C8B-B14F-4D97-AF65-F5344CB8AC3E}">
        <p14:creationId xmlns:p14="http://schemas.microsoft.com/office/powerpoint/2010/main" val="15163156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D6C33D45-B7C6-49E8-BE8D-0FEF5A6044CA}" type="slidenum">
              <a:rPr lang="en-US" smtClean="0"/>
              <a:t>15</a:t>
            </a:fld>
            <a:endParaRPr lang="en-US"/>
          </a:p>
        </p:txBody>
      </p:sp>
    </p:spTree>
    <p:extLst>
      <p:ext uri="{BB962C8B-B14F-4D97-AF65-F5344CB8AC3E}">
        <p14:creationId xmlns:p14="http://schemas.microsoft.com/office/powerpoint/2010/main" val="26802678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a:spLocks noChangeAspect="1"/>
          </p:cNvSpPr>
          <p:nvPr/>
        </p:nvSpPr>
        <p:spPr>
          <a:xfrm>
            <a:off x="231140" y="243840"/>
            <a:ext cx="11724640" cy="6377939"/>
          </a:xfrm>
          <a:prstGeom prst="rect">
            <a:avLst/>
          </a:prstGeom>
          <a:solidFill>
            <a:schemeClr val="accent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109980" y="882376"/>
            <a:ext cx="9966960" cy="2926080"/>
          </a:xfrm>
        </p:spPr>
        <p:txBody>
          <a:bodyPr anchor="b">
            <a:normAutofit/>
          </a:bodyPr>
          <a:lstStyle>
            <a:lvl1pPr algn="ctr">
              <a:lnSpc>
                <a:spcPct val="85000"/>
              </a:lnSpc>
              <a:defRPr sz="7200" b="1" cap="all" baseline="0">
                <a:solidFill>
                  <a:srgbClr val="FFFFFF"/>
                </a:solidFill>
              </a:defRPr>
            </a:lvl1pPr>
          </a:lstStyle>
          <a:p>
            <a:r>
              <a:rPr lang="en-US"/>
              <a:t>Click to edit Master title style</a:t>
            </a:r>
          </a:p>
        </p:txBody>
      </p:sp>
      <p:sp>
        <p:nvSpPr>
          <p:cNvPr id="3" name="Subtitle 2"/>
          <p:cNvSpPr>
            <a:spLocks noGrp="1"/>
          </p:cNvSpPr>
          <p:nvPr>
            <p:ph type="subTitle" idx="1"/>
          </p:nvPr>
        </p:nvSpPr>
        <p:spPr>
          <a:xfrm>
            <a:off x="1709530" y="3869634"/>
            <a:ext cx="8767860" cy="1388165"/>
          </a:xfrm>
        </p:spPr>
        <p:txBody>
          <a:bodyPr>
            <a:normAutofit/>
          </a:bodyPr>
          <a:lstStyle>
            <a:lvl1pPr marL="0" indent="0" algn="ctr">
              <a:buNone/>
              <a:defRPr sz="2200">
                <a:solidFill>
                  <a:srgbClr val="FFFFFF"/>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p>
        </p:txBody>
      </p:sp>
      <p:sp>
        <p:nvSpPr>
          <p:cNvPr id="4" name="Date Placeholder 3"/>
          <p:cNvSpPr>
            <a:spLocks noGrp="1"/>
          </p:cNvSpPr>
          <p:nvPr>
            <p:ph type="dt" sz="half" idx="10"/>
          </p:nvPr>
        </p:nvSpPr>
        <p:spPr/>
        <p:txBody>
          <a:bodyPr/>
          <a:lstStyle>
            <a:lvl1pPr>
              <a:defRPr>
                <a:solidFill>
                  <a:srgbClr val="FFFFFF"/>
                </a:solidFill>
              </a:defRPr>
            </a:lvl1pPr>
          </a:lstStyle>
          <a:p>
            <a:fld id="{C2A3CC6F-2588-4EC6-8A12-CFB7908AABCE}" type="datetimeFigureOut">
              <a:rPr lang="en-US" smtClean="0"/>
              <a:t>12/6/2022</a:t>
            </a:fld>
            <a:endParaRPr lang="en-US"/>
          </a:p>
        </p:txBody>
      </p:sp>
      <p:sp>
        <p:nvSpPr>
          <p:cNvPr id="5" name="Footer Placeholder 4"/>
          <p:cNvSpPr>
            <a:spLocks noGrp="1"/>
          </p:cNvSpPr>
          <p:nvPr>
            <p:ph type="ftr" sz="quarter" idx="11"/>
          </p:nvPr>
        </p:nvSpPr>
        <p:spPr/>
        <p:txBody>
          <a:bodyPr/>
          <a:lstStyle>
            <a:lvl1pPr>
              <a:defRPr>
                <a:solidFill>
                  <a:srgbClr val="FFFFFF"/>
                </a:solidFill>
              </a:defRPr>
            </a:lvl1pPr>
          </a:lstStyle>
          <a:p>
            <a:endParaRPr lang="en-US"/>
          </a:p>
        </p:txBody>
      </p:sp>
      <p:sp>
        <p:nvSpPr>
          <p:cNvPr id="6" name="Slide Number Placeholder 5"/>
          <p:cNvSpPr>
            <a:spLocks noGrp="1"/>
          </p:cNvSpPr>
          <p:nvPr>
            <p:ph type="sldNum" sz="quarter" idx="12"/>
          </p:nvPr>
        </p:nvSpPr>
        <p:spPr/>
        <p:txBody>
          <a:bodyPr/>
          <a:lstStyle>
            <a:lvl1pPr>
              <a:defRPr>
                <a:solidFill>
                  <a:srgbClr val="FFFFFF"/>
                </a:solidFill>
              </a:defRPr>
            </a:lvl1pPr>
          </a:lstStyle>
          <a:p>
            <a:fld id="{ED9520D4-8F7E-476D-AAF5-D895F71265A6}" type="slidenum">
              <a:rPr lang="en-US" smtClean="0"/>
              <a:t>‹#›</a:t>
            </a:fld>
            <a:endParaRPr lang="en-US"/>
          </a:p>
        </p:txBody>
      </p:sp>
      <p:cxnSp>
        <p:nvCxnSpPr>
          <p:cNvPr id="8" name="Straight Connector 7"/>
          <p:cNvCxnSpPr/>
          <p:nvPr/>
        </p:nvCxnSpPr>
        <p:spPr>
          <a:xfrm>
            <a:off x="1978660" y="3733800"/>
            <a:ext cx="8229601"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55170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2A3CC6F-2588-4EC6-8A12-CFB7908AABCE}" type="datetimeFigureOut">
              <a:rPr lang="en-US" smtClean="0"/>
              <a:t>12/6/2022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D9520D4-8F7E-476D-AAF5-D895F71265A6}" type="slidenum">
              <a:rPr lang="en-US" smtClean="0"/>
              <a:t>‹#›</a:t>
            </a:fld>
            <a:endParaRPr lang="en-US"/>
          </a:p>
        </p:txBody>
      </p:sp>
    </p:spTree>
    <p:extLst>
      <p:ext uri="{BB962C8B-B14F-4D97-AF65-F5344CB8AC3E}">
        <p14:creationId xmlns:p14="http://schemas.microsoft.com/office/powerpoint/2010/main" val="41849033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762000"/>
            <a:ext cx="2324100" cy="5410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3000" y="762000"/>
            <a:ext cx="74295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2A3CC6F-2588-4EC6-8A12-CFB7908AABCE}" type="datetimeFigureOut">
              <a:rPr lang="en-US" smtClean="0"/>
              <a:t>12/6/2022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D9520D4-8F7E-476D-AAF5-D895F71265A6}" type="slidenum">
              <a:rPr lang="en-US" smtClean="0"/>
              <a:t>‹#›</a:t>
            </a:fld>
            <a:endParaRPr lang="en-US"/>
          </a:p>
        </p:txBody>
      </p:sp>
    </p:spTree>
    <p:extLst>
      <p:ext uri="{BB962C8B-B14F-4D97-AF65-F5344CB8AC3E}">
        <p14:creationId xmlns:p14="http://schemas.microsoft.com/office/powerpoint/2010/main" val="35347157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2A3CC6F-2588-4EC6-8A12-CFB7908AABCE}" type="datetimeFigureOut">
              <a:rPr lang="en-US" smtClean="0"/>
              <a:t>12/6/2022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D9520D4-8F7E-476D-AAF5-D895F71265A6}" type="slidenum">
              <a:rPr lang="en-US" smtClean="0"/>
              <a:t>‹#›</a:t>
            </a:fld>
            <a:endParaRPr lang="en-US"/>
          </a:p>
        </p:txBody>
      </p:sp>
    </p:spTree>
    <p:extLst>
      <p:ext uri="{BB962C8B-B14F-4D97-AF65-F5344CB8AC3E}">
        <p14:creationId xmlns:p14="http://schemas.microsoft.com/office/powerpoint/2010/main" val="3359063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06424" y="1173575"/>
            <a:ext cx="9966960" cy="2926080"/>
          </a:xfrm>
        </p:spPr>
        <p:txBody>
          <a:bodyPr anchor="b">
            <a:noAutofit/>
          </a:bodyPr>
          <a:lstStyle>
            <a:lvl1pPr algn="ctr">
              <a:lnSpc>
                <a:spcPct val="85000"/>
              </a:lnSpc>
              <a:defRPr sz="7200" b="0" cap="all" baseline="0"/>
            </a:lvl1pPr>
          </a:lstStyle>
          <a:p>
            <a:r>
              <a:rPr lang="en-US"/>
              <a:t>Click to edit Master title style</a:t>
            </a:r>
          </a:p>
        </p:txBody>
      </p:sp>
      <p:sp>
        <p:nvSpPr>
          <p:cNvPr id="3" name="Text Placeholder 2"/>
          <p:cNvSpPr>
            <a:spLocks noGrp="1"/>
          </p:cNvSpPr>
          <p:nvPr>
            <p:ph type="body" idx="1"/>
          </p:nvPr>
        </p:nvSpPr>
        <p:spPr>
          <a:xfrm>
            <a:off x="1709928" y="4154520"/>
            <a:ext cx="8769096" cy="1363806"/>
          </a:xfrm>
        </p:spPr>
        <p:txBody>
          <a:bodyPr anchor="t">
            <a:normAutofit/>
          </a:bodyPr>
          <a:lstStyle>
            <a:lvl1pPr marL="0" indent="0" algn="ctr">
              <a:buNone/>
              <a:defRPr sz="2200">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2A3CC6F-2588-4EC6-8A12-CFB7908AABCE}" type="datetimeFigureOut">
              <a:rPr lang="en-US" smtClean="0"/>
              <a:t>12/6/2022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D9520D4-8F7E-476D-AAF5-D895F71265A6}" type="slidenum">
              <a:rPr lang="en-US" smtClean="0"/>
              <a:t>‹#›</a:t>
            </a:fld>
            <a:endParaRPr lang="en-US"/>
          </a:p>
        </p:txBody>
      </p:sp>
      <p:cxnSp>
        <p:nvCxnSpPr>
          <p:cNvPr id="7" name="Straight Connector 6"/>
          <p:cNvCxnSpPr/>
          <p:nvPr/>
        </p:nvCxnSpPr>
        <p:spPr>
          <a:xfrm>
            <a:off x="1981200" y="4020408"/>
            <a:ext cx="8229601"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28739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3000" y="2057399"/>
            <a:ext cx="4754880" cy="40233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67612" y="2057400"/>
            <a:ext cx="4754880" cy="40233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2A3CC6F-2588-4EC6-8A12-CFB7908AABCE}" type="datetimeFigureOut">
              <a:rPr lang="en-US" smtClean="0"/>
              <a:t>12/6/2022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D9520D4-8F7E-476D-AAF5-D895F71265A6}" type="slidenum">
              <a:rPr lang="en-US" smtClean="0"/>
              <a:t>‹#›</a:t>
            </a:fld>
            <a:endParaRPr lang="en-US"/>
          </a:p>
        </p:txBody>
      </p:sp>
    </p:spTree>
    <p:extLst>
      <p:ext uri="{BB962C8B-B14F-4D97-AF65-F5344CB8AC3E}">
        <p14:creationId xmlns:p14="http://schemas.microsoft.com/office/powerpoint/2010/main" val="2776933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1143000" y="2001511"/>
            <a:ext cx="4754880" cy="777240"/>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3000" y="2721483"/>
            <a:ext cx="4754880" cy="338328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69173" y="1999032"/>
            <a:ext cx="4754880" cy="777240"/>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69173" y="2719322"/>
            <a:ext cx="4754880" cy="338328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2A3CC6F-2588-4EC6-8A12-CFB7908AABCE}" type="datetimeFigureOut">
              <a:rPr lang="en-US" smtClean="0"/>
              <a:t>12/6/2022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D9520D4-8F7E-476D-AAF5-D895F71265A6}" type="slidenum">
              <a:rPr lang="en-US" smtClean="0"/>
              <a:t>‹#›</a:t>
            </a:fld>
            <a:endParaRPr lang="en-US"/>
          </a:p>
        </p:txBody>
      </p:sp>
    </p:spTree>
    <p:extLst>
      <p:ext uri="{BB962C8B-B14F-4D97-AF65-F5344CB8AC3E}">
        <p14:creationId xmlns:p14="http://schemas.microsoft.com/office/powerpoint/2010/main" val="33669154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2A3CC6F-2588-4EC6-8A12-CFB7908AABCE}" type="datetimeFigureOut">
              <a:rPr lang="en-US" smtClean="0"/>
              <a:t>12/6/2022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D9520D4-8F7E-476D-AAF5-D895F71265A6}" type="slidenum">
              <a:rPr lang="en-US" smtClean="0"/>
              <a:t>‹#›</a:t>
            </a:fld>
            <a:endParaRPr lang="en-US"/>
          </a:p>
        </p:txBody>
      </p:sp>
    </p:spTree>
    <p:extLst>
      <p:ext uri="{BB962C8B-B14F-4D97-AF65-F5344CB8AC3E}">
        <p14:creationId xmlns:p14="http://schemas.microsoft.com/office/powerpoint/2010/main" val="1609454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2A3CC6F-2588-4EC6-8A12-CFB7908AABCE}" type="datetimeFigureOut">
              <a:rPr lang="en-US" smtClean="0"/>
              <a:t>12/6/2022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D9520D4-8F7E-476D-AAF5-D895F71265A6}" type="slidenum">
              <a:rPr lang="en-US" smtClean="0"/>
              <a:t>‹#›</a:t>
            </a:fld>
            <a:endParaRPr lang="en-US"/>
          </a:p>
        </p:txBody>
      </p:sp>
    </p:spTree>
    <p:extLst>
      <p:ext uri="{BB962C8B-B14F-4D97-AF65-F5344CB8AC3E}">
        <p14:creationId xmlns:p14="http://schemas.microsoft.com/office/powerpoint/2010/main" val="2950981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3000" y="1097280"/>
            <a:ext cx="3931920" cy="1737360"/>
          </a:xfrm>
        </p:spPr>
        <p:txBody>
          <a:bodyPr anchor="b">
            <a:noAutofit/>
          </a:bodyPr>
          <a:lstStyle>
            <a:lvl1pPr>
              <a:lnSpc>
                <a:spcPct val="90000"/>
              </a:lnSpc>
              <a:defRPr sz="4000" b="0"/>
            </a:lvl1pPr>
          </a:lstStyle>
          <a:p>
            <a:r>
              <a:rPr lang="en-US"/>
              <a:t>Click to edit Master title style</a:t>
            </a:r>
          </a:p>
        </p:txBody>
      </p:sp>
      <p:sp>
        <p:nvSpPr>
          <p:cNvPr id="3" name="Content Placeholder 2"/>
          <p:cNvSpPr>
            <a:spLocks noGrp="1"/>
          </p:cNvSpPr>
          <p:nvPr>
            <p:ph idx="1"/>
          </p:nvPr>
        </p:nvSpPr>
        <p:spPr>
          <a:xfrm>
            <a:off x="5852159" y="1097280"/>
            <a:ext cx="5212080" cy="46634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143000" y="2834640"/>
            <a:ext cx="3931920" cy="3017520"/>
          </a:xfrm>
        </p:spPr>
        <p:txBody>
          <a:bodyPr>
            <a:normAutofit/>
          </a:bodyPr>
          <a:lstStyle>
            <a:lvl1pPr marL="0" indent="0">
              <a:lnSpc>
                <a:spcPct val="100000"/>
              </a:lnSpc>
              <a:spcBef>
                <a:spcPts val="1000"/>
              </a:spcBef>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2A3CC6F-2588-4EC6-8A12-CFB7908AABCE}" type="datetimeFigureOut">
              <a:rPr lang="en-US" smtClean="0"/>
              <a:t>12/6/2022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D9520D4-8F7E-476D-AAF5-D895F71265A6}" type="slidenum">
              <a:rPr lang="en-US" smtClean="0"/>
              <a:t>‹#›</a:t>
            </a:fld>
            <a:endParaRPr lang="en-US"/>
          </a:p>
        </p:txBody>
      </p:sp>
    </p:spTree>
    <p:extLst>
      <p:ext uri="{BB962C8B-B14F-4D97-AF65-F5344CB8AC3E}">
        <p14:creationId xmlns:p14="http://schemas.microsoft.com/office/powerpoint/2010/main" val="17706008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3000" y="1097280"/>
            <a:ext cx="3931920" cy="1737360"/>
          </a:xfrm>
        </p:spPr>
        <p:txBody>
          <a:bodyPr anchor="b">
            <a:noAutofit/>
          </a:bodyPr>
          <a:lstStyle>
            <a:lvl1pPr>
              <a:lnSpc>
                <a:spcPct val="90000"/>
              </a:lnSpc>
              <a:defRPr sz="4000" b="0"/>
            </a:lvl1pPr>
          </a:lstStyle>
          <a:p>
            <a:r>
              <a:rPr lang="en-US"/>
              <a:t>Click to edit Master title style</a:t>
            </a:r>
          </a:p>
        </p:txBody>
      </p:sp>
      <p:sp>
        <p:nvSpPr>
          <p:cNvPr id="3" name="Picture Placeholder 2"/>
          <p:cNvSpPr>
            <a:spLocks noGrp="1" noChangeAspect="1"/>
          </p:cNvSpPr>
          <p:nvPr>
            <p:ph type="pic" idx="1"/>
          </p:nvPr>
        </p:nvSpPr>
        <p:spPr>
          <a:xfrm>
            <a:off x="5413248" y="1069847"/>
            <a:ext cx="6099048" cy="4800600"/>
          </a:xfrm>
        </p:spPr>
        <p:txBody>
          <a:bodyPr lIns="274320" tIns="182880" anchor="t">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143000" y="2834640"/>
            <a:ext cx="3931920" cy="2880360"/>
          </a:xfrm>
        </p:spPr>
        <p:txBody>
          <a:bodyPr>
            <a:normAutofit/>
          </a:bodyPr>
          <a:lstStyle>
            <a:lvl1pPr marL="0" indent="0">
              <a:lnSpc>
                <a:spcPct val="100000"/>
              </a:lnSpc>
              <a:spcBef>
                <a:spcPts val="1000"/>
              </a:spcBef>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2A3CC6F-2588-4EC6-8A12-CFB7908AABCE}" type="datetimeFigureOut">
              <a:rPr lang="en-US" smtClean="0"/>
              <a:t>12/6/2022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D9520D4-8F7E-476D-AAF5-D895F71265A6}" type="slidenum">
              <a:rPr lang="en-US" smtClean="0"/>
              <a:t>‹#›</a:t>
            </a:fld>
            <a:endParaRPr lang="en-US"/>
          </a:p>
        </p:txBody>
      </p:sp>
    </p:spTree>
    <p:extLst>
      <p:ext uri="{BB962C8B-B14F-4D97-AF65-F5344CB8AC3E}">
        <p14:creationId xmlns:p14="http://schemas.microsoft.com/office/powerpoint/2010/main" val="32074312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7" name="Rectangle 6"/>
          <p:cNvSpPr>
            <a:spLocks noChangeAspect="1"/>
          </p:cNvSpPr>
          <p:nvPr/>
        </p:nvSpPr>
        <p:spPr>
          <a:xfrm>
            <a:off x="231140" y="243840"/>
            <a:ext cx="11724640" cy="637793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143000" y="609600"/>
            <a:ext cx="9875520" cy="135636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1143000" y="2057400"/>
            <a:ext cx="9872871" cy="40386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1142996" y="6223828"/>
            <a:ext cx="2329074" cy="365125"/>
          </a:xfrm>
          <a:prstGeom prst="rect">
            <a:avLst/>
          </a:prstGeom>
        </p:spPr>
        <p:txBody>
          <a:bodyPr vert="horz" lIns="91440" tIns="45720" rIns="91440" bIns="45720" rtlCol="0" anchor="ctr"/>
          <a:lstStyle>
            <a:lvl1pPr algn="l">
              <a:defRPr sz="1200">
                <a:solidFill>
                  <a:schemeClr val="accent1"/>
                </a:solidFill>
              </a:defRPr>
            </a:lvl1pPr>
          </a:lstStyle>
          <a:p>
            <a:fld id="{C2A3CC6F-2588-4EC6-8A12-CFB7908AABCE}" type="datetimeFigureOut">
              <a:rPr lang="en-US" smtClean="0"/>
              <a:t>12/6/2022</a:t>
            </a:fld>
            <a:endParaRPr lang="en-US"/>
          </a:p>
        </p:txBody>
      </p:sp>
      <p:sp>
        <p:nvSpPr>
          <p:cNvPr id="5" name="Footer Placeholder 4"/>
          <p:cNvSpPr>
            <a:spLocks noGrp="1"/>
          </p:cNvSpPr>
          <p:nvPr>
            <p:ph type="ftr" sz="quarter" idx="3"/>
          </p:nvPr>
        </p:nvSpPr>
        <p:spPr>
          <a:xfrm>
            <a:off x="3949148" y="6223828"/>
            <a:ext cx="4717774" cy="365125"/>
          </a:xfrm>
          <a:prstGeom prst="rect">
            <a:avLst/>
          </a:prstGeom>
        </p:spPr>
        <p:txBody>
          <a:bodyPr vert="horz" lIns="91440" tIns="45720" rIns="91440" bIns="45720" rtlCol="0" anchor="ctr"/>
          <a:lstStyle>
            <a:lvl1pPr algn="ctr">
              <a:defRPr sz="1200">
                <a:solidFill>
                  <a:schemeClr val="accent1"/>
                </a:solidFill>
              </a:defRPr>
            </a:lvl1pPr>
          </a:lstStyle>
          <a:p>
            <a:endParaRPr lang="en-US"/>
          </a:p>
        </p:txBody>
      </p:sp>
      <p:sp>
        <p:nvSpPr>
          <p:cNvPr id="6" name="Slide Number Placeholder 5"/>
          <p:cNvSpPr>
            <a:spLocks noGrp="1"/>
          </p:cNvSpPr>
          <p:nvPr>
            <p:ph type="sldNum" sz="quarter" idx="4"/>
          </p:nvPr>
        </p:nvSpPr>
        <p:spPr>
          <a:xfrm>
            <a:off x="9329530" y="6223828"/>
            <a:ext cx="1706217" cy="365125"/>
          </a:xfrm>
          <a:prstGeom prst="rect">
            <a:avLst/>
          </a:prstGeom>
        </p:spPr>
        <p:txBody>
          <a:bodyPr vert="horz" lIns="91440" tIns="45720" rIns="91440" bIns="45720" rtlCol="0" anchor="ctr"/>
          <a:lstStyle>
            <a:lvl1pPr algn="r">
              <a:defRPr sz="1200">
                <a:solidFill>
                  <a:schemeClr val="accent1"/>
                </a:solidFill>
              </a:defRPr>
            </a:lvl1pPr>
          </a:lstStyle>
          <a:p>
            <a:fld id="{ED9520D4-8F7E-476D-AAF5-D895F71265A6}" type="slidenum">
              <a:rPr lang="en-US" smtClean="0"/>
              <a:t>‹#›</a:t>
            </a:fld>
            <a:endParaRPr lang="en-US"/>
          </a:p>
        </p:txBody>
      </p:sp>
    </p:spTree>
    <p:extLst>
      <p:ext uri="{BB962C8B-B14F-4D97-AF65-F5344CB8AC3E}">
        <p14:creationId xmlns:p14="http://schemas.microsoft.com/office/powerpoint/2010/main" val="2684799878"/>
      </p:ext>
    </p:extLst>
  </p:cSld>
  <p:clrMap bg1="lt1" tx1="dk1" bg2="lt2" tx2="dk2" accent1="accent1" accent2="accent2" accent3="accent3" accent4="accent4" accent5="accent5" accent6="accent6" hlink="hlink" folHlink="folHlink"/>
  <p:sldLayoutIdLst>
    <p:sldLayoutId id="2147483811" r:id="rId1"/>
    <p:sldLayoutId id="2147483812" r:id="rId2"/>
    <p:sldLayoutId id="2147483813" r:id="rId3"/>
    <p:sldLayoutId id="2147483814" r:id="rId4"/>
    <p:sldLayoutId id="2147483815" r:id="rId5"/>
    <p:sldLayoutId id="2147483816" r:id="rId6"/>
    <p:sldLayoutId id="2147483817" r:id="rId7"/>
    <p:sldLayoutId id="2147483818" r:id="rId8"/>
    <p:sldLayoutId id="2147483819" r:id="rId9"/>
    <p:sldLayoutId id="2147483820" r:id="rId10"/>
    <p:sldLayoutId id="2147483821" r:id="rId11"/>
  </p:sldLayoutIdLst>
  <p:txStyles>
    <p:title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p:titleStyle>
    <p:body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microsoft.com/office/2018/10/relationships/comments" Target="../comments/modernComment_13B_BEDDADF5.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hyperlink" Target="http://127.0.0.1:5000/"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jpeg"/></Relationships>
</file>

<file path=ppt/slides/_rels/slide7.xml.rels><?xml version="1.0" encoding="UTF-8" standalone="yes"?>
<Relationships xmlns="http://schemas.openxmlformats.org/package/2006/relationships"><Relationship Id="rId3" Type="http://schemas.openxmlformats.org/officeDocument/2006/relationships/hyperlink" Target="https://github.com/users/katieenns/projects/1" TargetMode="External"/><Relationship Id="rId2" Type="http://schemas.openxmlformats.org/officeDocument/2006/relationships/hyperlink" Target="https://github.com/katieenns/Dream-Team"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jpe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97E937-FFB8-A099-4906-42D6198776E7}"/>
              </a:ext>
            </a:extLst>
          </p:cNvPr>
          <p:cNvSpPr>
            <a:spLocks noGrp="1"/>
          </p:cNvSpPr>
          <p:nvPr>
            <p:ph type="title"/>
          </p:nvPr>
        </p:nvSpPr>
        <p:spPr/>
        <p:txBody>
          <a:bodyPr/>
          <a:lstStyle/>
          <a:p>
            <a:r>
              <a:rPr lang="en-US">
                <a:ea typeface="+mj-lt"/>
                <a:cs typeface="+mj-lt"/>
              </a:rPr>
              <a:t>Presentation Expectations</a:t>
            </a:r>
          </a:p>
        </p:txBody>
      </p:sp>
      <p:sp>
        <p:nvSpPr>
          <p:cNvPr id="3" name="Content Placeholder 2">
            <a:extLst>
              <a:ext uri="{FF2B5EF4-FFF2-40B4-BE49-F238E27FC236}">
                <a16:creationId xmlns:a16="http://schemas.microsoft.com/office/drawing/2014/main" id="{358FF398-E281-41B1-D99A-7A1D34E5E959}"/>
              </a:ext>
            </a:extLst>
          </p:cNvPr>
          <p:cNvSpPr>
            <a:spLocks noGrp="1"/>
          </p:cNvSpPr>
          <p:nvPr>
            <p:ph idx="1"/>
          </p:nvPr>
        </p:nvSpPr>
        <p:spPr/>
        <p:txBody>
          <a:bodyPr vert="horz" lIns="91440" tIns="45720" rIns="91440" bIns="45720" rtlCol="0" anchor="t">
            <a:normAutofit fontScale="92500"/>
          </a:bodyPr>
          <a:lstStyle/>
          <a:p>
            <a:r>
              <a:rPr lang="en-US" b="1">
                <a:solidFill>
                  <a:schemeClr val="tx1"/>
                </a:solidFill>
                <a:ea typeface="+mn-lt"/>
                <a:cs typeface="+mn-lt"/>
              </a:rPr>
              <a:t>Part D</a:t>
            </a:r>
            <a:endParaRPr lang="en-US">
              <a:solidFill>
                <a:schemeClr val="tx1"/>
              </a:solidFill>
            </a:endParaRPr>
          </a:p>
          <a:p>
            <a:r>
              <a:rPr lang="en-US">
                <a:solidFill>
                  <a:schemeClr val="tx1"/>
                </a:solidFill>
                <a:highlight>
                  <a:srgbClr val="FFFF00"/>
                </a:highlight>
                <a:ea typeface="+mn-lt"/>
                <a:cs typeface="+mn-lt"/>
              </a:rPr>
              <a:t>Present to your class Milestone 2.0 of your project.</a:t>
            </a:r>
            <a:endParaRPr lang="en-US">
              <a:solidFill>
                <a:schemeClr val="tx1"/>
              </a:solidFill>
              <a:highlight>
                <a:srgbClr val="FFFF00"/>
              </a:highlight>
            </a:endParaRPr>
          </a:p>
          <a:p>
            <a:r>
              <a:rPr lang="en-US">
                <a:solidFill>
                  <a:schemeClr val="tx1"/>
                </a:solidFill>
                <a:ea typeface="+mn-lt"/>
                <a:cs typeface="+mn-lt"/>
              </a:rPr>
              <a:t>You must present working code and explain what it does and how it fulfills the user stories.</a:t>
            </a:r>
            <a:endParaRPr lang="en-US">
              <a:solidFill>
                <a:schemeClr val="tx1"/>
              </a:solidFill>
            </a:endParaRPr>
          </a:p>
          <a:p>
            <a:r>
              <a:rPr lang="en-US">
                <a:solidFill>
                  <a:schemeClr val="tx1"/>
                </a:solidFill>
                <a:ea typeface="+mn-lt"/>
                <a:cs typeface="+mn-lt"/>
              </a:rPr>
              <a:t>Show and explain how the code was tested. Include details on the</a:t>
            </a:r>
            <a:r>
              <a:rPr lang="en-US">
                <a:solidFill>
                  <a:schemeClr val="tx1"/>
                </a:solidFill>
                <a:highlight>
                  <a:srgbClr val="00FF00"/>
                </a:highlight>
                <a:ea typeface="+mn-lt"/>
                <a:cs typeface="+mn-lt"/>
              </a:rPr>
              <a:t> levels of test coverage</a:t>
            </a:r>
            <a:r>
              <a:rPr lang="en-US">
                <a:solidFill>
                  <a:schemeClr val="tx1"/>
                </a:solidFill>
                <a:ea typeface="+mn-lt"/>
                <a:cs typeface="+mn-lt"/>
              </a:rPr>
              <a:t>.</a:t>
            </a:r>
            <a:endParaRPr lang="en-US">
              <a:solidFill>
                <a:schemeClr val="tx1"/>
              </a:solidFill>
            </a:endParaRPr>
          </a:p>
          <a:p>
            <a:r>
              <a:rPr lang="en-US">
                <a:solidFill>
                  <a:schemeClr val="tx1"/>
                </a:solidFill>
                <a:ea typeface="+mn-lt"/>
                <a:cs typeface="+mn-lt"/>
              </a:rPr>
              <a:t>Include in your README, the three most important things you learned about software development in your project.</a:t>
            </a:r>
            <a:endParaRPr lang="en-US">
              <a:solidFill>
                <a:schemeClr val="tx1"/>
              </a:solidFill>
            </a:endParaRPr>
          </a:p>
          <a:p>
            <a:r>
              <a:rPr lang="en-US">
                <a:solidFill>
                  <a:schemeClr val="tx1"/>
                </a:solidFill>
                <a:ea typeface="+mn-lt"/>
                <a:cs typeface="+mn-lt"/>
              </a:rPr>
              <a:t>Your README must include ALL the details on how to run the program, how to test it, and how to report the test coverage. </a:t>
            </a:r>
            <a:endParaRPr lang="en-US">
              <a:solidFill>
                <a:schemeClr val="tx1"/>
              </a:solidFill>
            </a:endParaRPr>
          </a:p>
          <a:p>
            <a:pPr marL="45720" indent="0">
              <a:buNone/>
            </a:pPr>
            <a:r>
              <a:rPr lang="en-US">
                <a:solidFill>
                  <a:schemeClr val="tx1"/>
                </a:solidFill>
                <a:ea typeface="+mn-lt"/>
                <a:cs typeface="+mn-lt"/>
              </a:rPr>
              <a:t>Due: Presentation to class, including demo of the project. On Canvas, submit the URL of your repo.</a:t>
            </a:r>
            <a:endParaRPr lang="en-US">
              <a:solidFill>
                <a:schemeClr val="tx1"/>
              </a:solidFill>
            </a:endParaRPr>
          </a:p>
          <a:p>
            <a:endParaRPr lang="en-US"/>
          </a:p>
        </p:txBody>
      </p:sp>
    </p:spTree>
    <p:extLst>
      <p:ext uri="{BB962C8B-B14F-4D97-AF65-F5344CB8AC3E}">
        <p14:creationId xmlns:p14="http://schemas.microsoft.com/office/powerpoint/2010/main" val="24147836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2A1E04B-5A47-44F9-7395-F214CF62C27F}"/>
              </a:ext>
            </a:extLst>
          </p:cNvPr>
          <p:cNvSpPr txBox="1">
            <a:spLocks/>
          </p:cNvSpPr>
          <p:nvPr/>
        </p:nvSpPr>
        <p:spPr>
          <a:xfrm>
            <a:off x="2291459" y="509734"/>
            <a:ext cx="9510907" cy="6032695"/>
          </a:xfrm>
          <a:prstGeom prst="rect">
            <a:avLst/>
          </a:prstGeom>
        </p:spPr>
        <p:txBody>
          <a:bodyPr lIns="91440" tIns="45720" rIns="91440" bIns="45720" anchor="t">
            <a:noAutofit/>
          </a:bodyPr>
          <a:lst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a:lstStyle>
          <a:p>
            <a:pPr marL="560070" indent="-514350">
              <a:buAutoNum type="arabicPeriod"/>
            </a:pPr>
            <a:r>
              <a:rPr lang="en-US" sz="1600" b="0" i="0">
                <a:solidFill>
                  <a:schemeClr val="tx1">
                    <a:lumMod val="50000"/>
                    <a:lumOff val="50000"/>
                  </a:schemeClr>
                </a:solidFill>
                <a:effectLst/>
                <a:latin typeface="-apple-system"/>
              </a:rPr>
              <a:t>To be able to see a website which has map on home page, and it's zoom to Claremont city by default and have ability to search required location.</a:t>
            </a:r>
            <a:endParaRPr lang="en-US" sz="1600">
              <a:solidFill>
                <a:schemeClr val="tx1">
                  <a:lumMod val="50000"/>
                  <a:lumOff val="50000"/>
                </a:schemeClr>
              </a:solidFill>
            </a:endParaRPr>
          </a:p>
          <a:p>
            <a:pPr marL="560070" indent="-514350" algn="l">
              <a:buFont typeface="+mj-lt"/>
              <a:buAutoNum type="arabicPeriod"/>
            </a:pPr>
            <a:r>
              <a:rPr lang="en-US" sz="1600">
                <a:solidFill>
                  <a:schemeClr val="tx1">
                    <a:lumMod val="50000"/>
                    <a:lumOff val="50000"/>
                  </a:schemeClr>
                </a:solidFill>
                <a:latin typeface="-apple-system"/>
              </a:rPr>
              <a:t>T</a:t>
            </a:r>
            <a:r>
              <a:rPr lang="en-US" sz="1600" b="0" i="0">
                <a:solidFill>
                  <a:schemeClr val="tx1">
                    <a:lumMod val="50000"/>
                    <a:lumOff val="50000"/>
                  </a:schemeClr>
                </a:solidFill>
                <a:effectLst/>
                <a:latin typeface="-apple-system"/>
              </a:rPr>
              <a:t>he website to be responsive. It must be rendered properly on desktop and mobile devices properly.</a:t>
            </a:r>
          </a:p>
          <a:p>
            <a:pPr marL="560070" indent="-514350">
              <a:buFont typeface="+mj-lt"/>
              <a:buAutoNum type="arabicPeriod"/>
            </a:pPr>
            <a:r>
              <a:rPr lang="en-US" sz="1600">
                <a:solidFill>
                  <a:schemeClr val="tx1">
                    <a:lumMod val="50000"/>
                    <a:lumOff val="50000"/>
                  </a:schemeClr>
                </a:solidFill>
                <a:latin typeface="-apple-system"/>
              </a:rPr>
              <a:t>To</a:t>
            </a:r>
            <a:r>
              <a:rPr lang="en-US" sz="1600" b="0" i="0">
                <a:solidFill>
                  <a:schemeClr val="tx1">
                    <a:lumMod val="50000"/>
                    <a:lumOff val="50000"/>
                  </a:schemeClr>
                </a:solidFill>
                <a:effectLst/>
                <a:latin typeface="-apple-system"/>
              </a:rPr>
              <a:t> be able to move around the map (zoom in and out) and see different types of maps and change settings of website/application to see it in different themes. User shall not be able zoom out beyond USA country.</a:t>
            </a:r>
          </a:p>
          <a:p>
            <a:pPr marL="560070" indent="-514350">
              <a:buFont typeface="+mj-lt"/>
              <a:buAutoNum type="arabicPeriod"/>
            </a:pPr>
            <a:r>
              <a:rPr lang="en-US" sz="1600" b="0" i="0">
                <a:solidFill>
                  <a:schemeClr val="tx1">
                    <a:lumMod val="50000"/>
                    <a:lumOff val="50000"/>
                  </a:schemeClr>
                </a:solidFill>
                <a:effectLst/>
                <a:latin typeface="-apple-system"/>
              </a:rPr>
              <a:t>Select specific categories and related multiple subcategories. User wants to able to specify the radius within which specific categories can be located. Application must use YELP search API in backend to query the information related to categories of interest.</a:t>
            </a:r>
          </a:p>
          <a:p>
            <a:pPr marL="560070" indent="-514350">
              <a:buFont typeface="+mj-lt"/>
              <a:buAutoNum type="arabicPeriod"/>
            </a:pPr>
            <a:r>
              <a:rPr lang="en-US" sz="1600">
                <a:solidFill>
                  <a:schemeClr val="tx1">
                    <a:lumMod val="50000"/>
                    <a:lumOff val="50000"/>
                  </a:schemeClr>
                </a:solidFill>
                <a:latin typeface="-apple-system"/>
              </a:rPr>
              <a:t>T</a:t>
            </a:r>
            <a:r>
              <a:rPr lang="en-US" sz="1600" b="0" i="0">
                <a:solidFill>
                  <a:schemeClr val="tx1">
                    <a:lumMod val="50000"/>
                    <a:lumOff val="50000"/>
                  </a:schemeClr>
                </a:solidFill>
                <a:effectLst/>
                <a:latin typeface="-apple-system"/>
              </a:rPr>
              <a:t>o browse through all search results on map and shall be able to retrieve more information by clicking on specific search result on map.</a:t>
            </a:r>
          </a:p>
          <a:p>
            <a:pPr marL="560070" indent="-514350">
              <a:buFont typeface="+mj-lt"/>
              <a:buAutoNum type="arabicPeriod"/>
            </a:pPr>
            <a:r>
              <a:rPr lang="en-US" sz="1600">
                <a:solidFill>
                  <a:schemeClr val="tx1">
                    <a:lumMod val="50000"/>
                    <a:lumOff val="50000"/>
                  </a:schemeClr>
                </a:solidFill>
                <a:latin typeface="-apple-system"/>
              </a:rPr>
              <a:t>To</a:t>
            </a:r>
            <a:r>
              <a:rPr lang="en-US" sz="1600" b="0" i="0">
                <a:solidFill>
                  <a:schemeClr val="tx1">
                    <a:lumMod val="50000"/>
                    <a:lumOff val="50000"/>
                  </a:schemeClr>
                </a:solidFill>
                <a:effectLst/>
                <a:latin typeface="-apple-system"/>
              </a:rPr>
              <a:t> see additional information like rating, distance etc. for all search results from</a:t>
            </a:r>
            <a:r>
              <a:rPr lang="en-US" sz="1600">
                <a:solidFill>
                  <a:schemeClr val="tx1">
                    <a:lumMod val="50000"/>
                    <a:lumOff val="50000"/>
                  </a:schemeClr>
                </a:solidFill>
                <a:latin typeface="-apple-system"/>
              </a:rPr>
              <a:t> </a:t>
            </a:r>
            <a:r>
              <a:rPr lang="en-US" sz="1600" b="0" i="0">
                <a:solidFill>
                  <a:schemeClr val="tx1">
                    <a:lumMod val="50000"/>
                    <a:lumOff val="50000"/>
                  </a:schemeClr>
                </a:solidFill>
                <a:effectLst/>
                <a:latin typeface="-apple-system"/>
              </a:rPr>
              <a:t> specified search location.</a:t>
            </a:r>
          </a:p>
          <a:p>
            <a:pPr marL="560070" indent="-514350">
              <a:buAutoNum type="arabicPeriod"/>
            </a:pPr>
            <a:endParaRPr lang="en-US" sz="1600">
              <a:solidFill>
                <a:schemeClr val="tx1">
                  <a:lumMod val="50000"/>
                  <a:lumOff val="50000"/>
                </a:schemeClr>
              </a:solidFill>
              <a:latin typeface="-apple-system"/>
            </a:endParaRPr>
          </a:p>
          <a:p>
            <a:pPr marL="560070" indent="-514350">
              <a:buFont typeface="+mj-lt"/>
              <a:buAutoNum type="arabicPeriod"/>
            </a:pPr>
            <a:r>
              <a:rPr lang="en-US" sz="2000" b="1" i="0">
                <a:solidFill>
                  <a:srgbClr val="24292F"/>
                </a:solidFill>
                <a:effectLst/>
                <a:latin typeface="-apple-system"/>
              </a:rPr>
              <a:t>Admin user wants to be able to login into website to view admin dashboard.</a:t>
            </a:r>
          </a:p>
          <a:p>
            <a:pPr marL="560070" indent="-514350">
              <a:buFont typeface="+mj-lt"/>
              <a:buAutoNum type="arabicPeriod"/>
            </a:pPr>
            <a:r>
              <a:rPr lang="en-US" sz="2000" b="1" i="0">
                <a:solidFill>
                  <a:srgbClr val="24292F"/>
                </a:solidFill>
                <a:effectLst/>
                <a:latin typeface="-apple-system"/>
              </a:rPr>
              <a:t>Admin user wants to know which filters are selected most often </a:t>
            </a:r>
            <a:r>
              <a:rPr lang="en-US" sz="2000" b="1">
                <a:solidFill>
                  <a:srgbClr val="24292F"/>
                </a:solidFill>
                <a:latin typeface="-apple-system"/>
              </a:rPr>
              <a:t>and be able to modify category and sub-categories.</a:t>
            </a:r>
            <a:endParaRPr lang="en-US" sz="2000" b="1" i="0">
              <a:solidFill>
                <a:srgbClr val="24292F"/>
              </a:solidFill>
              <a:effectLst/>
              <a:latin typeface="-apple-system"/>
            </a:endParaRPr>
          </a:p>
        </p:txBody>
      </p:sp>
      <p:cxnSp>
        <p:nvCxnSpPr>
          <p:cNvPr id="4" name="Straight Arrow Connector 3">
            <a:extLst>
              <a:ext uri="{FF2B5EF4-FFF2-40B4-BE49-F238E27FC236}">
                <a16:creationId xmlns:a16="http://schemas.microsoft.com/office/drawing/2014/main" id="{F492B0DD-BF37-2EEC-205A-43CAF3863A5D}"/>
              </a:ext>
            </a:extLst>
          </p:cNvPr>
          <p:cNvCxnSpPr/>
          <p:nvPr/>
        </p:nvCxnSpPr>
        <p:spPr>
          <a:xfrm flipH="1">
            <a:off x="1013753" y="652248"/>
            <a:ext cx="14038" cy="3607667"/>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4D9FFF1B-AD96-1D6C-54F9-A69D8D1298BE}"/>
              </a:ext>
            </a:extLst>
          </p:cNvPr>
          <p:cNvCxnSpPr>
            <a:cxnSpLocks/>
          </p:cNvCxnSpPr>
          <p:nvPr/>
        </p:nvCxnSpPr>
        <p:spPr>
          <a:xfrm flipH="1">
            <a:off x="1018383" y="4276414"/>
            <a:ext cx="923090" cy="11723"/>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D2AF29EE-A1A7-119E-EC9C-27C7FA506FFB}"/>
              </a:ext>
            </a:extLst>
          </p:cNvPr>
          <p:cNvCxnSpPr>
            <a:cxnSpLocks/>
          </p:cNvCxnSpPr>
          <p:nvPr/>
        </p:nvCxnSpPr>
        <p:spPr>
          <a:xfrm flipH="1">
            <a:off x="1027790" y="640523"/>
            <a:ext cx="1277814" cy="11723"/>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B99F0C13-8B77-A433-F78F-A7CD2A13B15F}"/>
              </a:ext>
            </a:extLst>
          </p:cNvPr>
          <p:cNvCxnSpPr>
            <a:cxnSpLocks/>
          </p:cNvCxnSpPr>
          <p:nvPr/>
        </p:nvCxnSpPr>
        <p:spPr>
          <a:xfrm flipH="1">
            <a:off x="493781" y="5164965"/>
            <a:ext cx="1593125" cy="24860"/>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A324BDA6-1E06-AD8E-5539-E6776FC0F6EA}"/>
              </a:ext>
            </a:extLst>
          </p:cNvPr>
          <p:cNvCxnSpPr>
            <a:cxnSpLocks/>
          </p:cNvCxnSpPr>
          <p:nvPr/>
        </p:nvCxnSpPr>
        <p:spPr>
          <a:xfrm flipH="1">
            <a:off x="454369" y="5983213"/>
            <a:ext cx="1658813" cy="11723"/>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A732535D-F9E7-E56C-DC7A-4DDA12985023}"/>
              </a:ext>
            </a:extLst>
          </p:cNvPr>
          <p:cNvCxnSpPr>
            <a:cxnSpLocks/>
          </p:cNvCxnSpPr>
          <p:nvPr/>
        </p:nvCxnSpPr>
        <p:spPr>
          <a:xfrm>
            <a:off x="475621" y="5182831"/>
            <a:ext cx="5582" cy="805966"/>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19" name="Title 1">
            <a:extLst>
              <a:ext uri="{FF2B5EF4-FFF2-40B4-BE49-F238E27FC236}">
                <a16:creationId xmlns:a16="http://schemas.microsoft.com/office/drawing/2014/main" id="{9421B8FC-A518-F764-1771-34719098FB29}"/>
              </a:ext>
            </a:extLst>
          </p:cNvPr>
          <p:cNvSpPr txBox="1">
            <a:spLocks/>
          </p:cNvSpPr>
          <p:nvPr/>
        </p:nvSpPr>
        <p:spPr>
          <a:xfrm>
            <a:off x="336950" y="4431930"/>
            <a:ext cx="3490484" cy="896535"/>
          </a:xfrm>
          <a:prstGeom prst="rect">
            <a:avLst/>
          </a:prstGeom>
        </p:spPr>
        <p:txBody>
          <a:bodyPr lIns="91440" tIns="45720" rIns="91440" bIns="45720" anchor="t"/>
          <a:lst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a:lstStyle>
          <a:p>
            <a:r>
              <a:rPr lang="en-US" sz="2800" b="1">
                <a:solidFill>
                  <a:schemeClr val="tx1">
                    <a:lumMod val="95000"/>
                    <a:lumOff val="5000"/>
                  </a:schemeClr>
                </a:solidFill>
              </a:rPr>
              <a:t>Milestone 2</a:t>
            </a:r>
            <a:r>
              <a:rPr lang="en-US" sz="2800"/>
              <a:t>  </a:t>
            </a:r>
            <a:r>
              <a:rPr lang="en-US"/>
              <a:t>  </a:t>
            </a:r>
          </a:p>
        </p:txBody>
      </p:sp>
      <p:sp>
        <p:nvSpPr>
          <p:cNvPr id="22" name="Content Placeholder 2">
            <a:extLst>
              <a:ext uri="{FF2B5EF4-FFF2-40B4-BE49-F238E27FC236}">
                <a16:creationId xmlns:a16="http://schemas.microsoft.com/office/drawing/2014/main" id="{5A698A63-B649-03C0-F8E4-7E487A82C059}"/>
              </a:ext>
            </a:extLst>
          </p:cNvPr>
          <p:cNvSpPr txBox="1">
            <a:spLocks/>
          </p:cNvSpPr>
          <p:nvPr/>
        </p:nvSpPr>
        <p:spPr>
          <a:xfrm>
            <a:off x="174685" y="513686"/>
            <a:ext cx="1336548" cy="930914"/>
          </a:xfrm>
          <a:prstGeom prst="rect">
            <a:avLst/>
          </a:prstGeom>
        </p:spPr>
        <p:txBody>
          <a:bodyPr vert="horz" lIns="91440" tIns="45720" rIns="91440" bIns="45720" rtlCol="0">
            <a:normAutofit/>
          </a:bodyPr>
          <a:lst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a:lstStyle>
          <a:p>
            <a:pPr marL="45720" indent="0">
              <a:buNone/>
            </a:pPr>
            <a:r>
              <a:rPr lang="en-US" sz="3600">
                <a:solidFill>
                  <a:srgbClr val="FF0000"/>
                </a:solidFill>
                <a:latin typeface="-apple-system"/>
              </a:rPr>
              <a:t>1)</a:t>
            </a:r>
          </a:p>
        </p:txBody>
      </p:sp>
      <p:sp>
        <p:nvSpPr>
          <p:cNvPr id="23" name="Title 1">
            <a:extLst>
              <a:ext uri="{FF2B5EF4-FFF2-40B4-BE49-F238E27FC236}">
                <a16:creationId xmlns:a16="http://schemas.microsoft.com/office/drawing/2014/main" id="{7CD15464-7C31-46FE-0CF5-D1D79077D5B7}"/>
              </a:ext>
            </a:extLst>
          </p:cNvPr>
          <p:cNvSpPr txBox="1">
            <a:spLocks/>
          </p:cNvSpPr>
          <p:nvPr/>
        </p:nvSpPr>
        <p:spPr>
          <a:xfrm rot="-5400000">
            <a:off x="-1029232" y="1404204"/>
            <a:ext cx="3490484" cy="896535"/>
          </a:xfrm>
          <a:prstGeom prst="rect">
            <a:avLst/>
          </a:prstGeom>
        </p:spPr>
        <p:txBody>
          <a:bodyPr lIns="91440" tIns="45720" rIns="91440" bIns="45720" anchor="t"/>
          <a:lst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a:lstStyle>
          <a:p>
            <a:r>
              <a:rPr lang="en-US" sz="2800">
                <a:solidFill>
                  <a:schemeClr val="tx1">
                    <a:lumMod val="50000"/>
                    <a:lumOff val="50000"/>
                  </a:schemeClr>
                </a:solidFill>
              </a:rPr>
              <a:t>Milestone 1</a:t>
            </a:r>
            <a:r>
              <a:rPr lang="en-US" sz="2800"/>
              <a:t>  </a:t>
            </a:r>
            <a:r>
              <a:rPr lang="en-US"/>
              <a:t>  </a:t>
            </a:r>
          </a:p>
        </p:txBody>
      </p:sp>
      <p:sp>
        <p:nvSpPr>
          <p:cNvPr id="5" name="Content Placeholder 2">
            <a:extLst>
              <a:ext uri="{FF2B5EF4-FFF2-40B4-BE49-F238E27FC236}">
                <a16:creationId xmlns:a16="http://schemas.microsoft.com/office/drawing/2014/main" id="{3BEE9581-5FD0-0352-EAB7-E3BDCEAFA2CD}"/>
              </a:ext>
            </a:extLst>
          </p:cNvPr>
          <p:cNvSpPr txBox="1">
            <a:spLocks/>
          </p:cNvSpPr>
          <p:nvPr/>
        </p:nvSpPr>
        <p:spPr>
          <a:xfrm>
            <a:off x="5200859" y="4428207"/>
            <a:ext cx="5632281" cy="732065"/>
          </a:xfrm>
          <a:prstGeom prst="rect">
            <a:avLst/>
          </a:prstGeom>
        </p:spPr>
        <p:txBody>
          <a:bodyPr vert="horz" lIns="91440" tIns="45720" rIns="91440" bIns="45720" rtlCol="0" anchor="t">
            <a:normAutofit/>
          </a:bodyPr>
          <a:lst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a:lstStyle>
          <a:p>
            <a:pPr marL="274320" lvl="1" indent="0">
              <a:buNone/>
            </a:pPr>
            <a:r>
              <a:rPr lang="en-US" dirty="0"/>
              <a:t>~(REFACTORING)~</a:t>
            </a:r>
            <a:endParaRPr lang="en-US"/>
          </a:p>
          <a:p>
            <a:pPr marL="274320" lvl="1" indent="0">
              <a:buNone/>
            </a:pPr>
            <a:endParaRPr lang="en-US"/>
          </a:p>
          <a:p>
            <a:endParaRPr lang="en-US"/>
          </a:p>
        </p:txBody>
      </p:sp>
    </p:spTree>
    <p:extLst>
      <p:ext uri="{BB962C8B-B14F-4D97-AF65-F5344CB8AC3E}">
        <p14:creationId xmlns:p14="http://schemas.microsoft.com/office/powerpoint/2010/main" val="42170423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ED181-2469-3008-3835-C3FDE8DC279B}"/>
              </a:ext>
            </a:extLst>
          </p:cNvPr>
          <p:cNvSpPr>
            <a:spLocks noGrp="1"/>
          </p:cNvSpPr>
          <p:nvPr>
            <p:ph type="title"/>
          </p:nvPr>
        </p:nvSpPr>
        <p:spPr>
          <a:xfrm>
            <a:off x="1301151" y="63260"/>
            <a:ext cx="9875520" cy="1356360"/>
          </a:xfrm>
        </p:spPr>
        <p:txBody>
          <a:bodyPr/>
          <a:lstStyle/>
          <a:p>
            <a:r>
              <a:rPr lang="en-US">
                <a:solidFill>
                  <a:srgbClr val="002060"/>
                </a:solidFill>
              </a:rPr>
              <a:t>Milestone 1 </a:t>
            </a:r>
            <a:endParaRPr lang="en-US"/>
          </a:p>
        </p:txBody>
      </p:sp>
      <p:pic>
        <p:nvPicPr>
          <p:cNvPr id="4" name="Picture 4" descr="A picture containing map&#10;&#10;Description automatically generated">
            <a:extLst>
              <a:ext uri="{FF2B5EF4-FFF2-40B4-BE49-F238E27FC236}">
                <a16:creationId xmlns:a16="http://schemas.microsoft.com/office/drawing/2014/main" id="{22D0307A-9938-A657-609C-51AAEAC54936}"/>
              </a:ext>
            </a:extLst>
          </p:cNvPr>
          <p:cNvPicPr>
            <a:picLocks noChangeAspect="1"/>
          </p:cNvPicPr>
          <p:nvPr/>
        </p:nvPicPr>
        <p:blipFill>
          <a:blip r:embed="rId2"/>
          <a:stretch>
            <a:fillRect/>
          </a:stretch>
        </p:blipFill>
        <p:spPr>
          <a:xfrm>
            <a:off x="1158816" y="1134633"/>
            <a:ext cx="9888747" cy="5235714"/>
          </a:xfrm>
          <a:prstGeom prst="rect">
            <a:avLst/>
          </a:prstGeom>
        </p:spPr>
      </p:pic>
      <p:sp>
        <p:nvSpPr>
          <p:cNvPr id="6" name="Content Placeholder 2">
            <a:extLst>
              <a:ext uri="{FF2B5EF4-FFF2-40B4-BE49-F238E27FC236}">
                <a16:creationId xmlns:a16="http://schemas.microsoft.com/office/drawing/2014/main" id="{584F84E9-C9DD-FA87-545C-1B46FD38527E}"/>
              </a:ext>
            </a:extLst>
          </p:cNvPr>
          <p:cNvSpPr txBox="1">
            <a:spLocks/>
          </p:cNvSpPr>
          <p:nvPr/>
        </p:nvSpPr>
        <p:spPr>
          <a:xfrm>
            <a:off x="419100" y="513686"/>
            <a:ext cx="1336548" cy="930914"/>
          </a:xfrm>
          <a:prstGeom prst="rect">
            <a:avLst/>
          </a:prstGeom>
        </p:spPr>
        <p:txBody>
          <a:bodyPr vert="horz" lIns="91440" tIns="45720" rIns="91440" bIns="45720" rtlCol="0">
            <a:normAutofit/>
          </a:bodyPr>
          <a:lst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a:lstStyle>
          <a:p>
            <a:pPr marL="45720" indent="0">
              <a:buNone/>
            </a:pPr>
            <a:r>
              <a:rPr lang="en-US" sz="3600">
                <a:solidFill>
                  <a:srgbClr val="FF0000"/>
                </a:solidFill>
                <a:latin typeface="-apple-system"/>
              </a:rPr>
              <a:t>1)</a:t>
            </a:r>
          </a:p>
        </p:txBody>
      </p:sp>
    </p:spTree>
    <p:extLst>
      <p:ext uri="{BB962C8B-B14F-4D97-AF65-F5344CB8AC3E}">
        <p14:creationId xmlns:p14="http://schemas.microsoft.com/office/powerpoint/2010/main" val="7708183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ED181-2469-3008-3835-C3FDE8DC279B}"/>
              </a:ext>
            </a:extLst>
          </p:cNvPr>
          <p:cNvSpPr>
            <a:spLocks noGrp="1"/>
          </p:cNvSpPr>
          <p:nvPr>
            <p:ph type="title"/>
          </p:nvPr>
        </p:nvSpPr>
        <p:spPr>
          <a:xfrm>
            <a:off x="1340565" y="299743"/>
            <a:ext cx="9875520" cy="1356360"/>
          </a:xfrm>
        </p:spPr>
        <p:txBody>
          <a:bodyPr/>
          <a:lstStyle/>
          <a:p>
            <a:r>
              <a:rPr lang="en-US">
                <a:solidFill>
                  <a:srgbClr val="002060"/>
                </a:solidFill>
              </a:rPr>
              <a:t>Milestone 2 </a:t>
            </a:r>
            <a:br>
              <a:rPr lang="en-US"/>
            </a:br>
            <a:r>
              <a:rPr lang="en-US">
                <a:solidFill>
                  <a:srgbClr val="002060"/>
                </a:solidFill>
              </a:rPr>
              <a:t>Database and Admin Controls </a:t>
            </a:r>
            <a:r>
              <a:rPr lang="en-US"/>
              <a:t>/ Coding</a:t>
            </a:r>
          </a:p>
        </p:txBody>
      </p:sp>
      <p:sp>
        <p:nvSpPr>
          <p:cNvPr id="6" name="Content Placeholder 2">
            <a:extLst>
              <a:ext uri="{FF2B5EF4-FFF2-40B4-BE49-F238E27FC236}">
                <a16:creationId xmlns:a16="http://schemas.microsoft.com/office/drawing/2014/main" id="{584F84E9-C9DD-FA87-545C-1B46FD38527E}"/>
              </a:ext>
            </a:extLst>
          </p:cNvPr>
          <p:cNvSpPr txBox="1">
            <a:spLocks/>
          </p:cNvSpPr>
          <p:nvPr/>
        </p:nvSpPr>
        <p:spPr>
          <a:xfrm>
            <a:off x="419100" y="513686"/>
            <a:ext cx="1336548" cy="930914"/>
          </a:xfrm>
          <a:prstGeom prst="rect">
            <a:avLst/>
          </a:prstGeom>
        </p:spPr>
        <p:txBody>
          <a:bodyPr vert="horz" lIns="91440" tIns="45720" rIns="91440" bIns="45720" rtlCol="0" anchor="t">
            <a:normAutofit/>
          </a:bodyPr>
          <a:lst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a:lstStyle>
          <a:p>
            <a:pPr marL="45720" indent="0">
              <a:buNone/>
            </a:pPr>
            <a:r>
              <a:rPr lang="en-US" sz="3600">
                <a:solidFill>
                  <a:srgbClr val="FFC000"/>
                </a:solidFill>
                <a:latin typeface="-apple-system"/>
              </a:rPr>
              <a:t>2)</a:t>
            </a:r>
          </a:p>
        </p:txBody>
      </p:sp>
      <p:pic>
        <p:nvPicPr>
          <p:cNvPr id="7" name="Picture 7" descr="Table&#10;&#10;Description automatically generated">
            <a:extLst>
              <a:ext uri="{FF2B5EF4-FFF2-40B4-BE49-F238E27FC236}">
                <a16:creationId xmlns:a16="http://schemas.microsoft.com/office/drawing/2014/main" id="{CDACA36A-1C93-187B-BF45-E3DA4E4F9EAA}"/>
              </a:ext>
            </a:extLst>
          </p:cNvPr>
          <p:cNvPicPr>
            <a:picLocks noChangeAspect="1"/>
          </p:cNvPicPr>
          <p:nvPr/>
        </p:nvPicPr>
        <p:blipFill rotWithShape="1">
          <a:blip r:embed="rId4"/>
          <a:srcRect t="-186" r="173" b="22222"/>
          <a:stretch/>
        </p:blipFill>
        <p:spPr>
          <a:xfrm>
            <a:off x="415159" y="2419800"/>
            <a:ext cx="4770399" cy="1453690"/>
          </a:xfrm>
          <a:prstGeom prst="rect">
            <a:avLst/>
          </a:prstGeom>
        </p:spPr>
      </p:pic>
      <p:sp>
        <p:nvSpPr>
          <p:cNvPr id="9" name="Content Placeholder 2">
            <a:extLst>
              <a:ext uri="{FF2B5EF4-FFF2-40B4-BE49-F238E27FC236}">
                <a16:creationId xmlns:a16="http://schemas.microsoft.com/office/drawing/2014/main" id="{0BCD019A-509E-606A-6CC0-DAF561CD3482}"/>
              </a:ext>
            </a:extLst>
          </p:cNvPr>
          <p:cNvSpPr txBox="1">
            <a:spLocks/>
          </p:cNvSpPr>
          <p:nvPr/>
        </p:nvSpPr>
        <p:spPr>
          <a:xfrm>
            <a:off x="9151882" y="2017203"/>
            <a:ext cx="1661665" cy="373120"/>
          </a:xfrm>
          <a:prstGeom prst="rect">
            <a:avLst/>
          </a:prstGeom>
        </p:spPr>
        <p:txBody>
          <a:bodyPr vert="horz" lIns="91440" tIns="45720" rIns="91440" bIns="45720" rtlCol="0" anchor="t">
            <a:normAutofit fontScale="92500" lnSpcReduction="10000"/>
          </a:bodyPr>
          <a:lst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a:lstStyle>
          <a:p>
            <a:pPr marL="45720" indent="0">
              <a:buNone/>
            </a:pPr>
            <a:r>
              <a:rPr lang="en-US" sz="2400">
                <a:solidFill>
                  <a:srgbClr val="002060"/>
                </a:solidFill>
              </a:rPr>
              <a:t>To Product!</a:t>
            </a:r>
            <a:endParaRPr lang="en-US">
              <a:solidFill>
                <a:srgbClr val="002060"/>
              </a:solidFill>
            </a:endParaRPr>
          </a:p>
        </p:txBody>
      </p:sp>
      <p:sp>
        <p:nvSpPr>
          <p:cNvPr id="10" name="Content Placeholder 2">
            <a:extLst>
              <a:ext uri="{FF2B5EF4-FFF2-40B4-BE49-F238E27FC236}">
                <a16:creationId xmlns:a16="http://schemas.microsoft.com/office/drawing/2014/main" id="{DF063D4A-7F1E-9551-3D64-FE29B4FB11BF}"/>
              </a:ext>
            </a:extLst>
          </p:cNvPr>
          <p:cNvSpPr txBox="1">
            <a:spLocks/>
          </p:cNvSpPr>
          <p:nvPr/>
        </p:nvSpPr>
        <p:spPr>
          <a:xfrm>
            <a:off x="533399" y="1938377"/>
            <a:ext cx="5340285" cy="596463"/>
          </a:xfrm>
          <a:prstGeom prst="rect">
            <a:avLst/>
          </a:prstGeom>
        </p:spPr>
        <p:txBody>
          <a:bodyPr vert="horz" lIns="91440" tIns="45720" rIns="91440" bIns="45720" rtlCol="0" anchor="t">
            <a:normAutofit/>
          </a:bodyPr>
          <a:lst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a:lstStyle>
          <a:p>
            <a:pPr marL="45720" indent="0">
              <a:buNone/>
            </a:pPr>
            <a:r>
              <a:rPr lang="en-US" sz="2400">
                <a:solidFill>
                  <a:srgbClr val="002060"/>
                </a:solidFill>
              </a:rPr>
              <a:t>From Prototype!</a:t>
            </a:r>
            <a:endParaRPr lang="en-US">
              <a:solidFill>
                <a:srgbClr val="002060"/>
              </a:solidFill>
            </a:endParaRPr>
          </a:p>
        </p:txBody>
      </p:sp>
      <p:sp>
        <p:nvSpPr>
          <p:cNvPr id="11" name="Arrow: Bent 10">
            <a:extLst>
              <a:ext uri="{FF2B5EF4-FFF2-40B4-BE49-F238E27FC236}">
                <a16:creationId xmlns:a16="http://schemas.microsoft.com/office/drawing/2014/main" id="{2A804DAB-1D7E-8A6F-5838-3455063C67E8}"/>
              </a:ext>
            </a:extLst>
          </p:cNvPr>
          <p:cNvSpPr/>
          <p:nvPr/>
        </p:nvSpPr>
        <p:spPr>
          <a:xfrm rot="5400000">
            <a:off x="5852947" y="-2890343"/>
            <a:ext cx="748861" cy="9827168"/>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3" name="Picture 3" descr="A picture containing table&#10;&#10;Description automatically generated">
            <a:extLst>
              <a:ext uri="{FF2B5EF4-FFF2-40B4-BE49-F238E27FC236}">
                <a16:creationId xmlns:a16="http://schemas.microsoft.com/office/drawing/2014/main" id="{91DD3978-4290-7FEA-5FDF-B537F787E546}"/>
              </a:ext>
            </a:extLst>
          </p:cNvPr>
          <p:cNvPicPr>
            <a:picLocks noChangeAspect="1"/>
          </p:cNvPicPr>
          <p:nvPr/>
        </p:nvPicPr>
        <p:blipFill>
          <a:blip r:embed="rId5"/>
          <a:stretch>
            <a:fillRect/>
          </a:stretch>
        </p:blipFill>
        <p:spPr>
          <a:xfrm>
            <a:off x="3459898" y="4184720"/>
            <a:ext cx="1725082" cy="2221861"/>
          </a:xfrm>
          <a:prstGeom prst="rect">
            <a:avLst/>
          </a:prstGeom>
        </p:spPr>
      </p:pic>
      <p:pic>
        <p:nvPicPr>
          <p:cNvPr id="13" name="Picture 13" descr="Graphical user interface&#10;&#10;Description automatically generated">
            <a:extLst>
              <a:ext uri="{FF2B5EF4-FFF2-40B4-BE49-F238E27FC236}">
                <a16:creationId xmlns:a16="http://schemas.microsoft.com/office/drawing/2014/main" id="{33B47902-826A-F802-2179-C70EBFA17ECB}"/>
              </a:ext>
            </a:extLst>
          </p:cNvPr>
          <p:cNvPicPr>
            <a:picLocks noChangeAspect="1"/>
          </p:cNvPicPr>
          <p:nvPr/>
        </p:nvPicPr>
        <p:blipFill>
          <a:blip r:embed="rId6"/>
          <a:stretch>
            <a:fillRect/>
          </a:stretch>
        </p:blipFill>
        <p:spPr>
          <a:xfrm>
            <a:off x="5326573" y="2531606"/>
            <a:ext cx="6424047" cy="3401813"/>
          </a:xfrm>
          <a:prstGeom prst="rect">
            <a:avLst/>
          </a:prstGeom>
        </p:spPr>
      </p:pic>
      <p:sp>
        <p:nvSpPr>
          <p:cNvPr id="14" name="Arrow: Right 13">
            <a:extLst>
              <a:ext uri="{FF2B5EF4-FFF2-40B4-BE49-F238E27FC236}">
                <a16:creationId xmlns:a16="http://schemas.microsoft.com/office/drawing/2014/main" id="{F4C0090D-9418-5FE5-9478-5A740418DD46}"/>
              </a:ext>
            </a:extLst>
          </p:cNvPr>
          <p:cNvSpPr/>
          <p:nvPr/>
        </p:nvSpPr>
        <p:spPr>
          <a:xfrm rot="2580000">
            <a:off x="2186353" y="4243753"/>
            <a:ext cx="1230923" cy="38686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02199029"/>
      </p:ext>
    </p:extLst>
  </p:cSld>
  <p:clrMapOvr>
    <a:masterClrMapping/>
  </p:clrMapOvr>
  <p:extLst>
    <p:ext uri="{6950BFC3-D8DA-4A85-94F7-54DA5524770B}">
      <p188:commentRel xmlns:p188="http://schemas.microsoft.com/office/powerpoint/2018/8/main" r:id="rId3"/>
    </p:ext>
  </p:extLs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9D09B410-133C-81B4-700F-EC364DD9AB5F}"/>
              </a:ext>
            </a:extLst>
          </p:cNvPr>
          <p:cNvSpPr txBox="1">
            <a:spLocks/>
          </p:cNvSpPr>
          <p:nvPr/>
        </p:nvSpPr>
        <p:spPr>
          <a:xfrm>
            <a:off x="419100" y="513686"/>
            <a:ext cx="1336548" cy="930914"/>
          </a:xfrm>
          <a:prstGeom prst="rect">
            <a:avLst/>
          </a:prstGeom>
        </p:spPr>
        <p:txBody>
          <a:bodyPr vert="horz" lIns="91440" tIns="45720" rIns="91440" bIns="45720" rtlCol="0" anchor="t">
            <a:normAutofit/>
          </a:bodyPr>
          <a:lst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a:lstStyle>
          <a:p>
            <a:pPr marL="45720" indent="0">
              <a:buNone/>
            </a:pPr>
            <a:r>
              <a:rPr lang="en-US" sz="3600">
                <a:solidFill>
                  <a:srgbClr val="FFC000"/>
                </a:solidFill>
                <a:latin typeface="-apple-system"/>
              </a:rPr>
              <a:t>2)</a:t>
            </a:r>
          </a:p>
        </p:txBody>
      </p:sp>
      <p:sp>
        <p:nvSpPr>
          <p:cNvPr id="7" name="Title 1">
            <a:extLst>
              <a:ext uri="{FF2B5EF4-FFF2-40B4-BE49-F238E27FC236}">
                <a16:creationId xmlns:a16="http://schemas.microsoft.com/office/drawing/2014/main" id="{45F4A33F-AC9C-A730-82EC-16DA8B51E2D3}"/>
              </a:ext>
            </a:extLst>
          </p:cNvPr>
          <p:cNvSpPr txBox="1">
            <a:spLocks/>
          </p:cNvSpPr>
          <p:nvPr/>
        </p:nvSpPr>
        <p:spPr>
          <a:xfrm>
            <a:off x="1082658" y="510759"/>
            <a:ext cx="9875520" cy="135636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a:lstStyle>
          <a:p>
            <a:r>
              <a:rPr lang="en-US" dirty="0">
                <a:solidFill>
                  <a:srgbClr val="002060"/>
                </a:solidFill>
              </a:rPr>
              <a:t>Milestone 2 - Database Table Relationships</a:t>
            </a:r>
            <a:endParaRPr lang="en-US" dirty="0"/>
          </a:p>
        </p:txBody>
      </p:sp>
    </p:spTree>
    <p:extLst>
      <p:ext uri="{BB962C8B-B14F-4D97-AF65-F5344CB8AC3E}">
        <p14:creationId xmlns:p14="http://schemas.microsoft.com/office/powerpoint/2010/main" val="14678798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7" descr="Text&#10;&#10;Description automatically generated">
            <a:extLst>
              <a:ext uri="{FF2B5EF4-FFF2-40B4-BE49-F238E27FC236}">
                <a16:creationId xmlns:a16="http://schemas.microsoft.com/office/drawing/2014/main" id="{DF979F42-3A35-DF2E-D8A1-E032D3A0CFD4}"/>
              </a:ext>
            </a:extLst>
          </p:cNvPr>
          <p:cNvPicPr>
            <a:picLocks noChangeAspect="1"/>
          </p:cNvPicPr>
          <p:nvPr/>
        </p:nvPicPr>
        <p:blipFill>
          <a:blip r:embed="rId3"/>
          <a:stretch>
            <a:fillRect/>
          </a:stretch>
        </p:blipFill>
        <p:spPr>
          <a:xfrm>
            <a:off x="562708" y="1787007"/>
            <a:ext cx="6037385" cy="2240630"/>
          </a:xfrm>
          <a:prstGeom prst="rect">
            <a:avLst/>
          </a:prstGeom>
        </p:spPr>
      </p:pic>
      <p:sp>
        <p:nvSpPr>
          <p:cNvPr id="2" name="Title 1">
            <a:extLst>
              <a:ext uri="{FF2B5EF4-FFF2-40B4-BE49-F238E27FC236}">
                <a16:creationId xmlns:a16="http://schemas.microsoft.com/office/drawing/2014/main" id="{9CBED181-2469-3008-3835-C3FDE8DC279B}"/>
              </a:ext>
            </a:extLst>
          </p:cNvPr>
          <p:cNvSpPr>
            <a:spLocks noGrp="1"/>
          </p:cNvSpPr>
          <p:nvPr>
            <p:ph type="title"/>
          </p:nvPr>
        </p:nvSpPr>
        <p:spPr>
          <a:xfrm>
            <a:off x="1163672" y="299743"/>
            <a:ext cx="9875520" cy="1356360"/>
          </a:xfrm>
        </p:spPr>
        <p:txBody>
          <a:bodyPr/>
          <a:lstStyle/>
          <a:p>
            <a:r>
              <a:rPr lang="en-US">
                <a:solidFill>
                  <a:srgbClr val="002060"/>
                </a:solidFill>
              </a:rPr>
              <a:t>Milestone 2 </a:t>
            </a:r>
            <a:br>
              <a:rPr lang="en-US"/>
            </a:br>
            <a:r>
              <a:rPr lang="en-US"/>
              <a:t>DB Code Example</a:t>
            </a:r>
          </a:p>
        </p:txBody>
      </p:sp>
      <p:sp>
        <p:nvSpPr>
          <p:cNvPr id="6" name="Content Placeholder 2">
            <a:extLst>
              <a:ext uri="{FF2B5EF4-FFF2-40B4-BE49-F238E27FC236}">
                <a16:creationId xmlns:a16="http://schemas.microsoft.com/office/drawing/2014/main" id="{584F84E9-C9DD-FA87-545C-1B46FD38527E}"/>
              </a:ext>
            </a:extLst>
          </p:cNvPr>
          <p:cNvSpPr txBox="1">
            <a:spLocks/>
          </p:cNvSpPr>
          <p:nvPr/>
        </p:nvSpPr>
        <p:spPr>
          <a:xfrm>
            <a:off x="419100" y="513686"/>
            <a:ext cx="1336548" cy="930914"/>
          </a:xfrm>
          <a:prstGeom prst="rect">
            <a:avLst/>
          </a:prstGeom>
        </p:spPr>
        <p:txBody>
          <a:bodyPr vert="horz" lIns="91440" tIns="45720" rIns="91440" bIns="45720" rtlCol="0" anchor="t">
            <a:normAutofit/>
          </a:bodyPr>
          <a:lst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a:lstStyle>
          <a:p>
            <a:pPr marL="45720" indent="0">
              <a:buNone/>
            </a:pPr>
            <a:r>
              <a:rPr lang="en-US" sz="3600">
                <a:solidFill>
                  <a:srgbClr val="FFC000"/>
                </a:solidFill>
                <a:latin typeface="-apple-system"/>
              </a:rPr>
              <a:t>2)</a:t>
            </a:r>
          </a:p>
        </p:txBody>
      </p:sp>
      <p:sp>
        <p:nvSpPr>
          <p:cNvPr id="4" name="Content Placeholder 3">
            <a:extLst>
              <a:ext uri="{FF2B5EF4-FFF2-40B4-BE49-F238E27FC236}">
                <a16:creationId xmlns:a16="http://schemas.microsoft.com/office/drawing/2014/main" id="{2C2798DD-84D4-D329-138C-6116A9A4AA9D}"/>
              </a:ext>
            </a:extLst>
          </p:cNvPr>
          <p:cNvSpPr>
            <a:spLocks noGrp="1"/>
          </p:cNvSpPr>
          <p:nvPr>
            <p:ph idx="1"/>
          </p:nvPr>
        </p:nvSpPr>
        <p:spPr>
          <a:xfrm>
            <a:off x="1084385" y="4261338"/>
            <a:ext cx="4550594" cy="2303584"/>
          </a:xfrm>
        </p:spPr>
        <p:txBody>
          <a:bodyPr vert="horz" lIns="91440" tIns="45720" rIns="91440" bIns="45720" rtlCol="0" anchor="t">
            <a:normAutofit lnSpcReduction="10000"/>
          </a:bodyPr>
          <a:lstStyle/>
          <a:p>
            <a:pPr marL="45720" indent="0">
              <a:buNone/>
            </a:pPr>
            <a:r>
              <a:rPr lang="en-US" u="sng" dirty="0"/>
              <a:t>Database Tables:</a:t>
            </a:r>
          </a:p>
          <a:p>
            <a:r>
              <a:rPr lang="en-US" dirty="0"/>
              <a:t>Categories</a:t>
            </a:r>
          </a:p>
          <a:p>
            <a:r>
              <a:rPr lang="en-US" dirty="0"/>
              <a:t>Subcategories</a:t>
            </a:r>
          </a:p>
          <a:p>
            <a:r>
              <a:rPr lang="en-US" dirty="0"/>
              <a:t>User</a:t>
            </a:r>
          </a:p>
          <a:p>
            <a:r>
              <a:rPr lang="en-US" dirty="0"/>
              <a:t>Search Transactions</a:t>
            </a:r>
          </a:p>
        </p:txBody>
      </p:sp>
      <p:pic>
        <p:nvPicPr>
          <p:cNvPr id="8" name="Picture 8" descr="Text&#10;&#10;Description automatically generated">
            <a:extLst>
              <a:ext uri="{FF2B5EF4-FFF2-40B4-BE49-F238E27FC236}">
                <a16:creationId xmlns:a16="http://schemas.microsoft.com/office/drawing/2014/main" id="{97B3024F-70A3-D7C2-F33C-171D2BCAAE6A}"/>
              </a:ext>
            </a:extLst>
          </p:cNvPr>
          <p:cNvPicPr>
            <a:picLocks noChangeAspect="1"/>
          </p:cNvPicPr>
          <p:nvPr/>
        </p:nvPicPr>
        <p:blipFill>
          <a:blip r:embed="rId4"/>
          <a:stretch>
            <a:fillRect/>
          </a:stretch>
        </p:blipFill>
        <p:spPr>
          <a:xfrm>
            <a:off x="5779475" y="2367904"/>
            <a:ext cx="5908432" cy="3974436"/>
          </a:xfrm>
          <a:prstGeom prst="rect">
            <a:avLst/>
          </a:prstGeom>
        </p:spPr>
      </p:pic>
      <p:sp>
        <p:nvSpPr>
          <p:cNvPr id="10" name="Content Placeholder 3">
            <a:extLst>
              <a:ext uri="{FF2B5EF4-FFF2-40B4-BE49-F238E27FC236}">
                <a16:creationId xmlns:a16="http://schemas.microsoft.com/office/drawing/2014/main" id="{AACFD3AC-49B4-ACF2-2EE5-A565113877BE}"/>
              </a:ext>
            </a:extLst>
          </p:cNvPr>
          <p:cNvSpPr txBox="1">
            <a:spLocks/>
          </p:cNvSpPr>
          <p:nvPr/>
        </p:nvSpPr>
        <p:spPr>
          <a:xfrm>
            <a:off x="6676711" y="381001"/>
            <a:ext cx="5392981" cy="2420814"/>
          </a:xfrm>
          <a:prstGeom prst="rect">
            <a:avLst/>
          </a:prstGeom>
        </p:spPr>
        <p:txBody>
          <a:bodyPr vert="horz" lIns="91440" tIns="45720" rIns="91440" bIns="45720" rtlCol="0" anchor="t">
            <a:normAutofit/>
          </a:bodyPr>
          <a:lst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a:lstStyle>
          <a:p>
            <a:pPr marL="45720" indent="0">
              <a:buFont typeface="Corbel" pitchFamily="34" charset="0"/>
              <a:buNone/>
            </a:pPr>
            <a:r>
              <a:rPr lang="en-US" u="sng">
                <a:solidFill>
                  <a:schemeClr val="tx1"/>
                </a:solidFill>
              </a:rPr>
              <a:t>Process:</a:t>
            </a:r>
          </a:p>
          <a:p>
            <a:r>
              <a:rPr lang="en-US">
                <a:solidFill>
                  <a:schemeClr val="tx1"/>
                </a:solidFill>
              </a:rPr>
              <a:t>Initialize DB, Check if DB exists, </a:t>
            </a:r>
          </a:p>
          <a:p>
            <a:r>
              <a:rPr lang="en-US">
                <a:solidFill>
                  <a:schemeClr val="tx1"/>
                </a:solidFill>
              </a:rPr>
              <a:t>Create Classes for Tables,</a:t>
            </a:r>
          </a:p>
          <a:p>
            <a:r>
              <a:rPr lang="en-US">
                <a:solidFill>
                  <a:schemeClr val="tx1"/>
                </a:solidFill>
              </a:rPr>
              <a:t>Create Database Interaction / Connections</a:t>
            </a:r>
          </a:p>
          <a:p>
            <a:endParaRPr lang="en-US"/>
          </a:p>
        </p:txBody>
      </p:sp>
    </p:spTree>
    <p:extLst>
      <p:ext uri="{BB962C8B-B14F-4D97-AF65-F5344CB8AC3E}">
        <p14:creationId xmlns:p14="http://schemas.microsoft.com/office/powerpoint/2010/main" val="2459694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ED181-2469-3008-3835-C3FDE8DC279B}"/>
              </a:ext>
            </a:extLst>
          </p:cNvPr>
          <p:cNvSpPr>
            <a:spLocks noGrp="1"/>
          </p:cNvSpPr>
          <p:nvPr>
            <p:ph type="title"/>
          </p:nvPr>
        </p:nvSpPr>
        <p:spPr>
          <a:xfrm>
            <a:off x="1340565" y="299743"/>
            <a:ext cx="9875520" cy="2295252"/>
          </a:xfrm>
        </p:spPr>
        <p:txBody>
          <a:bodyPr>
            <a:normAutofit/>
          </a:bodyPr>
          <a:lstStyle/>
          <a:p>
            <a:r>
              <a:rPr lang="en-US">
                <a:solidFill>
                  <a:srgbClr val="002060"/>
                </a:solidFill>
              </a:rPr>
              <a:t>Milestone 2 </a:t>
            </a:r>
            <a:br>
              <a:rPr lang="en-US"/>
            </a:br>
            <a:r>
              <a:rPr lang="en-US"/>
              <a:t>Admin Code</a:t>
            </a:r>
            <a:br>
              <a:rPr lang="en-US"/>
            </a:br>
            <a:r>
              <a:rPr lang="en-US"/>
              <a:t>Example</a:t>
            </a:r>
          </a:p>
        </p:txBody>
      </p:sp>
      <p:sp>
        <p:nvSpPr>
          <p:cNvPr id="6" name="Content Placeholder 2">
            <a:extLst>
              <a:ext uri="{FF2B5EF4-FFF2-40B4-BE49-F238E27FC236}">
                <a16:creationId xmlns:a16="http://schemas.microsoft.com/office/drawing/2014/main" id="{584F84E9-C9DD-FA87-545C-1B46FD38527E}"/>
              </a:ext>
            </a:extLst>
          </p:cNvPr>
          <p:cNvSpPr txBox="1">
            <a:spLocks/>
          </p:cNvSpPr>
          <p:nvPr/>
        </p:nvSpPr>
        <p:spPr>
          <a:xfrm>
            <a:off x="419100" y="513686"/>
            <a:ext cx="1336548" cy="930914"/>
          </a:xfrm>
          <a:prstGeom prst="rect">
            <a:avLst/>
          </a:prstGeom>
        </p:spPr>
        <p:txBody>
          <a:bodyPr vert="horz" lIns="91440" tIns="45720" rIns="91440" bIns="45720" rtlCol="0" anchor="t">
            <a:normAutofit/>
          </a:bodyPr>
          <a:lst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a:lstStyle>
          <a:p>
            <a:pPr marL="45720" indent="0">
              <a:buNone/>
            </a:pPr>
            <a:r>
              <a:rPr lang="en-US" sz="3600">
                <a:solidFill>
                  <a:srgbClr val="FFC000"/>
                </a:solidFill>
                <a:latin typeface="-apple-system"/>
              </a:rPr>
              <a:t>2)</a:t>
            </a:r>
          </a:p>
        </p:txBody>
      </p:sp>
      <p:pic>
        <p:nvPicPr>
          <p:cNvPr id="7" name="Picture 7" descr="Text&#10;&#10;Description automatically generated">
            <a:extLst>
              <a:ext uri="{FF2B5EF4-FFF2-40B4-BE49-F238E27FC236}">
                <a16:creationId xmlns:a16="http://schemas.microsoft.com/office/drawing/2014/main" id="{EFDF6F3A-A630-7F6A-EE60-2584827CAB92}"/>
              </a:ext>
            </a:extLst>
          </p:cNvPr>
          <p:cNvPicPr>
            <a:picLocks noGrp="1" noChangeAspect="1"/>
          </p:cNvPicPr>
          <p:nvPr>
            <p:ph idx="1"/>
          </p:nvPr>
        </p:nvPicPr>
        <p:blipFill>
          <a:blip r:embed="rId3"/>
          <a:stretch>
            <a:fillRect/>
          </a:stretch>
        </p:blipFill>
        <p:spPr>
          <a:xfrm>
            <a:off x="6157377" y="507009"/>
            <a:ext cx="5605478" cy="2697843"/>
          </a:xfrm>
        </p:spPr>
      </p:pic>
      <p:sp>
        <p:nvSpPr>
          <p:cNvPr id="9" name="Content Placeholder 3">
            <a:extLst>
              <a:ext uri="{FF2B5EF4-FFF2-40B4-BE49-F238E27FC236}">
                <a16:creationId xmlns:a16="http://schemas.microsoft.com/office/drawing/2014/main" id="{9CF6FE6A-F91A-254D-73B7-69B59574B6BC}"/>
              </a:ext>
            </a:extLst>
          </p:cNvPr>
          <p:cNvSpPr txBox="1">
            <a:spLocks/>
          </p:cNvSpPr>
          <p:nvPr/>
        </p:nvSpPr>
        <p:spPr>
          <a:xfrm>
            <a:off x="7980486" y="3423139"/>
            <a:ext cx="3489237" cy="3011154"/>
          </a:xfrm>
          <a:prstGeom prst="rect">
            <a:avLst/>
          </a:prstGeom>
        </p:spPr>
        <p:txBody>
          <a:bodyPr vert="horz" lIns="91440" tIns="45720" rIns="91440" bIns="45720" rtlCol="0" anchor="t">
            <a:noAutofit/>
          </a:bodyPr>
          <a:lst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a:lstStyle>
          <a:p>
            <a:pPr marL="45720" indent="0">
              <a:buNone/>
            </a:pPr>
            <a:r>
              <a:rPr lang="en-US" sz="2400" u="sng">
                <a:solidFill>
                  <a:schemeClr val="tx1"/>
                </a:solidFill>
              </a:rPr>
              <a:t>Admin Abilities:</a:t>
            </a:r>
          </a:p>
          <a:p>
            <a:r>
              <a:rPr lang="en-US" sz="2400">
                <a:solidFill>
                  <a:schemeClr val="tx1"/>
                </a:solidFill>
              </a:rPr>
              <a:t>Login to Admin Role</a:t>
            </a:r>
          </a:p>
          <a:p>
            <a:r>
              <a:rPr lang="en-US" sz="2400">
                <a:solidFill>
                  <a:schemeClr val="tx1"/>
                </a:solidFill>
              </a:rPr>
              <a:t>Query Databases</a:t>
            </a:r>
          </a:p>
          <a:p>
            <a:r>
              <a:rPr lang="en-US" sz="2400">
                <a:solidFill>
                  <a:schemeClr val="tx1"/>
                </a:solidFill>
              </a:rPr>
              <a:t>Add Categories</a:t>
            </a:r>
          </a:p>
          <a:p>
            <a:r>
              <a:rPr lang="en-US" sz="2400">
                <a:solidFill>
                  <a:schemeClr val="tx1"/>
                </a:solidFill>
              </a:rPr>
              <a:t>Update Categories</a:t>
            </a:r>
          </a:p>
          <a:p>
            <a:r>
              <a:rPr lang="en-US" sz="2400">
                <a:solidFill>
                  <a:schemeClr val="tx1"/>
                </a:solidFill>
              </a:rPr>
              <a:t>Delete Categories</a:t>
            </a:r>
          </a:p>
          <a:p>
            <a:endParaRPr lang="en-US" sz="2000"/>
          </a:p>
          <a:p>
            <a:pPr marL="45720" indent="0">
              <a:buNone/>
            </a:pPr>
            <a:endParaRPr lang="en-US" sz="2000"/>
          </a:p>
        </p:txBody>
      </p:sp>
      <p:pic>
        <p:nvPicPr>
          <p:cNvPr id="10" name="Picture 10" descr="Text&#10;&#10;Description automatically generated">
            <a:extLst>
              <a:ext uri="{FF2B5EF4-FFF2-40B4-BE49-F238E27FC236}">
                <a16:creationId xmlns:a16="http://schemas.microsoft.com/office/drawing/2014/main" id="{36C3259E-AA63-1907-AF8E-E28761068A57}"/>
              </a:ext>
            </a:extLst>
          </p:cNvPr>
          <p:cNvPicPr>
            <a:picLocks noChangeAspect="1"/>
          </p:cNvPicPr>
          <p:nvPr/>
        </p:nvPicPr>
        <p:blipFill>
          <a:blip r:embed="rId4"/>
          <a:stretch>
            <a:fillRect/>
          </a:stretch>
        </p:blipFill>
        <p:spPr>
          <a:xfrm>
            <a:off x="628650" y="3036323"/>
            <a:ext cx="6866164" cy="3125782"/>
          </a:xfrm>
          <a:prstGeom prst="rect">
            <a:avLst/>
          </a:prstGeom>
        </p:spPr>
      </p:pic>
      <p:sp>
        <p:nvSpPr>
          <p:cNvPr id="11" name="Content Placeholder 3">
            <a:extLst>
              <a:ext uri="{FF2B5EF4-FFF2-40B4-BE49-F238E27FC236}">
                <a16:creationId xmlns:a16="http://schemas.microsoft.com/office/drawing/2014/main" id="{C8B7958A-F8D5-DBDC-0772-6DBA2E48CD3F}"/>
              </a:ext>
            </a:extLst>
          </p:cNvPr>
          <p:cNvSpPr txBox="1">
            <a:spLocks/>
          </p:cNvSpPr>
          <p:nvPr/>
        </p:nvSpPr>
        <p:spPr>
          <a:xfrm>
            <a:off x="632628" y="2538674"/>
            <a:ext cx="3489237" cy="3011154"/>
          </a:xfrm>
          <a:prstGeom prst="rect">
            <a:avLst/>
          </a:prstGeom>
        </p:spPr>
        <p:txBody>
          <a:bodyPr vert="horz" lIns="91440" tIns="45720" rIns="91440" bIns="45720" rtlCol="0" anchor="t">
            <a:noAutofit/>
          </a:bodyPr>
          <a:lst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a:lstStyle>
          <a:p>
            <a:pPr marL="45720" indent="0">
              <a:buNone/>
            </a:pPr>
            <a:r>
              <a:rPr lang="en-US" sz="2400" u="sng"/>
              <a:t>Login Function</a:t>
            </a:r>
            <a:endParaRPr lang="en-US"/>
          </a:p>
          <a:p>
            <a:endParaRPr lang="en-US" sz="2000"/>
          </a:p>
          <a:p>
            <a:pPr marL="45720" indent="0">
              <a:buNone/>
            </a:pPr>
            <a:endParaRPr lang="en-US" sz="2000"/>
          </a:p>
        </p:txBody>
      </p:sp>
      <p:sp>
        <p:nvSpPr>
          <p:cNvPr id="12" name="Content Placeholder 3">
            <a:extLst>
              <a:ext uri="{FF2B5EF4-FFF2-40B4-BE49-F238E27FC236}">
                <a16:creationId xmlns:a16="http://schemas.microsoft.com/office/drawing/2014/main" id="{0236D7E9-436B-F340-FBF9-EDF58D00FE70}"/>
              </a:ext>
            </a:extLst>
          </p:cNvPr>
          <p:cNvSpPr txBox="1">
            <a:spLocks/>
          </p:cNvSpPr>
          <p:nvPr/>
        </p:nvSpPr>
        <p:spPr>
          <a:xfrm rot="-5400000">
            <a:off x="5381520" y="-305220"/>
            <a:ext cx="3489237" cy="3011154"/>
          </a:xfrm>
          <a:prstGeom prst="rect">
            <a:avLst/>
          </a:prstGeom>
        </p:spPr>
        <p:txBody>
          <a:bodyPr vert="horz" lIns="91440" tIns="45720" rIns="91440" bIns="45720" rtlCol="0" anchor="t">
            <a:noAutofit/>
          </a:bodyPr>
          <a:lst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a:lstStyle>
          <a:p>
            <a:pPr marL="45720" indent="0">
              <a:buNone/>
            </a:pPr>
            <a:r>
              <a:rPr lang="en-US" sz="2400" u="sng"/>
              <a:t>Update Function</a:t>
            </a:r>
          </a:p>
          <a:p>
            <a:endParaRPr lang="en-US" sz="2000"/>
          </a:p>
          <a:p>
            <a:pPr marL="45720" indent="0">
              <a:buNone/>
            </a:pPr>
            <a:endParaRPr lang="en-US" sz="2000"/>
          </a:p>
        </p:txBody>
      </p:sp>
    </p:spTree>
    <p:extLst>
      <p:ext uri="{BB962C8B-B14F-4D97-AF65-F5344CB8AC3E}">
        <p14:creationId xmlns:p14="http://schemas.microsoft.com/office/powerpoint/2010/main" val="20849255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descr="Diagram&#10;&#10;Description automatically generated">
            <a:extLst>
              <a:ext uri="{FF2B5EF4-FFF2-40B4-BE49-F238E27FC236}">
                <a16:creationId xmlns:a16="http://schemas.microsoft.com/office/drawing/2014/main" id="{E5241C5A-E498-3DFB-92E8-4690165CF2D3}"/>
              </a:ext>
            </a:extLst>
          </p:cNvPr>
          <p:cNvPicPr>
            <a:picLocks noGrp="1" noChangeAspect="1"/>
          </p:cNvPicPr>
          <p:nvPr>
            <p:ph idx="1"/>
          </p:nvPr>
        </p:nvPicPr>
        <p:blipFill>
          <a:blip r:embed="rId3"/>
          <a:stretch>
            <a:fillRect/>
          </a:stretch>
        </p:blipFill>
        <p:spPr>
          <a:xfrm>
            <a:off x="1072777" y="1652933"/>
            <a:ext cx="10055431" cy="2459924"/>
          </a:xfrm>
        </p:spPr>
      </p:pic>
      <p:sp>
        <p:nvSpPr>
          <p:cNvPr id="2" name="Title 1">
            <a:extLst>
              <a:ext uri="{FF2B5EF4-FFF2-40B4-BE49-F238E27FC236}">
                <a16:creationId xmlns:a16="http://schemas.microsoft.com/office/drawing/2014/main" id="{E646D313-8496-BD74-D054-47D9F52067EC}"/>
              </a:ext>
            </a:extLst>
          </p:cNvPr>
          <p:cNvSpPr>
            <a:spLocks noGrp="1"/>
          </p:cNvSpPr>
          <p:nvPr>
            <p:ph type="title"/>
          </p:nvPr>
        </p:nvSpPr>
        <p:spPr>
          <a:xfrm>
            <a:off x="1156607" y="296636"/>
            <a:ext cx="9875520" cy="1356360"/>
          </a:xfrm>
        </p:spPr>
        <p:txBody>
          <a:bodyPr/>
          <a:lstStyle/>
          <a:p>
            <a:r>
              <a:rPr lang="en-US" dirty="0"/>
              <a:t>Code Refactoring</a:t>
            </a:r>
          </a:p>
        </p:txBody>
      </p:sp>
      <p:sp>
        <p:nvSpPr>
          <p:cNvPr id="5" name="Content Placeholder 2">
            <a:extLst>
              <a:ext uri="{FF2B5EF4-FFF2-40B4-BE49-F238E27FC236}">
                <a16:creationId xmlns:a16="http://schemas.microsoft.com/office/drawing/2014/main" id="{078AC1C4-D69B-8F8B-593D-020400FC2F32}"/>
              </a:ext>
            </a:extLst>
          </p:cNvPr>
          <p:cNvSpPr txBox="1">
            <a:spLocks/>
          </p:cNvSpPr>
          <p:nvPr/>
        </p:nvSpPr>
        <p:spPr>
          <a:xfrm>
            <a:off x="419100" y="513686"/>
            <a:ext cx="1336548" cy="930914"/>
          </a:xfrm>
          <a:prstGeom prst="rect">
            <a:avLst/>
          </a:prstGeom>
        </p:spPr>
        <p:txBody>
          <a:bodyPr vert="horz" lIns="91440" tIns="45720" rIns="91440" bIns="45720" rtlCol="0" anchor="t">
            <a:normAutofit/>
          </a:bodyPr>
          <a:lst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a:lstStyle>
          <a:p>
            <a:pPr marL="45720" indent="0">
              <a:buNone/>
            </a:pPr>
            <a:r>
              <a:rPr lang="en-US" sz="3600">
                <a:solidFill>
                  <a:srgbClr val="FFC000"/>
                </a:solidFill>
                <a:latin typeface="-apple-system"/>
              </a:rPr>
              <a:t>2)</a:t>
            </a:r>
          </a:p>
        </p:txBody>
      </p:sp>
      <p:sp>
        <p:nvSpPr>
          <p:cNvPr id="6" name="Content Placeholder 2">
            <a:extLst>
              <a:ext uri="{FF2B5EF4-FFF2-40B4-BE49-F238E27FC236}">
                <a16:creationId xmlns:a16="http://schemas.microsoft.com/office/drawing/2014/main" id="{D0266166-D24A-280C-B7D7-A8FEBF2BD70A}"/>
              </a:ext>
            </a:extLst>
          </p:cNvPr>
          <p:cNvSpPr txBox="1">
            <a:spLocks/>
          </p:cNvSpPr>
          <p:nvPr/>
        </p:nvSpPr>
        <p:spPr>
          <a:xfrm>
            <a:off x="1143000" y="4246418"/>
            <a:ext cx="9872871" cy="4038600"/>
          </a:xfrm>
          <a:prstGeom prst="rect">
            <a:avLst/>
          </a:prstGeom>
        </p:spPr>
        <p:txBody>
          <a:bodyPr vert="horz" lIns="91440" tIns="45720" rIns="91440" bIns="45720" rtlCol="0" anchor="t">
            <a:normAutofit/>
          </a:bodyPr>
          <a:lst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a:lstStyle>
          <a:p>
            <a:r>
              <a:rPr lang="en-US" dirty="0"/>
              <a:t>Between Milestone 1 and Milestone 2, and as a result of many failed attempts to connect a database, we refactored our code</a:t>
            </a:r>
          </a:p>
          <a:p>
            <a:endParaRPr lang="en-US" dirty="0"/>
          </a:p>
        </p:txBody>
      </p:sp>
    </p:spTree>
    <p:extLst>
      <p:ext uri="{BB962C8B-B14F-4D97-AF65-F5344CB8AC3E}">
        <p14:creationId xmlns:p14="http://schemas.microsoft.com/office/powerpoint/2010/main" val="34401143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CC6024-2E3A-3B81-3B30-51A4F7A06A32}"/>
              </a:ext>
            </a:extLst>
          </p:cNvPr>
          <p:cNvSpPr>
            <a:spLocks noGrp="1"/>
          </p:cNvSpPr>
          <p:nvPr>
            <p:ph type="title"/>
          </p:nvPr>
        </p:nvSpPr>
        <p:spPr/>
        <p:txBody>
          <a:bodyPr/>
          <a:lstStyle/>
          <a:p>
            <a:r>
              <a:rPr lang="en-US" b="1">
                <a:solidFill>
                  <a:schemeClr val="tx1"/>
                </a:solidFill>
              </a:rPr>
              <a:t>Coding Structure </a:t>
            </a:r>
          </a:p>
        </p:txBody>
      </p:sp>
      <p:sp>
        <p:nvSpPr>
          <p:cNvPr id="5" name="Content Placeholder 2">
            <a:extLst>
              <a:ext uri="{FF2B5EF4-FFF2-40B4-BE49-F238E27FC236}">
                <a16:creationId xmlns:a16="http://schemas.microsoft.com/office/drawing/2014/main" id="{CE32EA8F-A7DB-79B9-72F1-69CC89B30A6A}"/>
              </a:ext>
            </a:extLst>
          </p:cNvPr>
          <p:cNvSpPr txBox="1">
            <a:spLocks/>
          </p:cNvSpPr>
          <p:nvPr/>
        </p:nvSpPr>
        <p:spPr>
          <a:xfrm>
            <a:off x="419100" y="513686"/>
            <a:ext cx="1336548" cy="930914"/>
          </a:xfrm>
          <a:prstGeom prst="rect">
            <a:avLst/>
          </a:prstGeom>
        </p:spPr>
        <p:txBody>
          <a:bodyPr vert="horz" lIns="91440" tIns="45720" rIns="91440" bIns="45720" rtlCol="0" anchor="t">
            <a:normAutofit/>
          </a:bodyPr>
          <a:lst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a:lstStyle>
          <a:p>
            <a:pPr marL="45720" indent="0">
              <a:buNone/>
            </a:pPr>
            <a:r>
              <a:rPr lang="en-US" sz="3600">
                <a:solidFill>
                  <a:srgbClr val="FFC000"/>
                </a:solidFill>
                <a:latin typeface="-apple-system"/>
              </a:rPr>
              <a:t>2)</a:t>
            </a:r>
          </a:p>
        </p:txBody>
      </p:sp>
      <p:sp>
        <p:nvSpPr>
          <p:cNvPr id="6" name="Content Placeholder 2">
            <a:extLst>
              <a:ext uri="{FF2B5EF4-FFF2-40B4-BE49-F238E27FC236}">
                <a16:creationId xmlns:a16="http://schemas.microsoft.com/office/drawing/2014/main" id="{6F5ED410-1067-A99D-63FB-73AAA1DD17D3}"/>
              </a:ext>
            </a:extLst>
          </p:cNvPr>
          <p:cNvSpPr txBox="1">
            <a:spLocks/>
          </p:cNvSpPr>
          <p:nvPr/>
        </p:nvSpPr>
        <p:spPr>
          <a:xfrm>
            <a:off x="506185" y="2305050"/>
            <a:ext cx="9872871" cy="4038600"/>
          </a:xfrm>
          <a:prstGeom prst="rect">
            <a:avLst/>
          </a:prstGeom>
        </p:spPr>
        <p:txBody>
          <a:bodyPr vert="horz" lIns="91440" tIns="45720" rIns="91440" bIns="45720" rtlCol="0" anchor="t">
            <a:normAutofit/>
          </a:bodyPr>
          <a:lst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a:lstStyle>
          <a:p>
            <a:pPr marL="45720" indent="0">
              <a:buFont typeface="Corbel" pitchFamily="34" charset="0"/>
              <a:buNone/>
            </a:pPr>
            <a:r>
              <a:rPr lang="en-US" sz="2800"/>
              <a:t>Core Application Modules</a:t>
            </a:r>
          </a:p>
          <a:p>
            <a:pPr marL="45720" indent="0">
              <a:buNone/>
            </a:pPr>
            <a:r>
              <a:rPr lang="en-US" sz="2800"/>
              <a:t>1) Yelp Module</a:t>
            </a:r>
          </a:p>
          <a:p>
            <a:pPr marL="45720" indent="0">
              <a:buFont typeface="Corbel" pitchFamily="34" charset="0"/>
              <a:buNone/>
            </a:pPr>
            <a:r>
              <a:rPr lang="en-US" sz="2800"/>
              <a:t>2) Website Framework</a:t>
            </a:r>
            <a:endParaRPr lang="en-US"/>
          </a:p>
          <a:p>
            <a:pPr marL="45720" indent="0">
              <a:buNone/>
            </a:pPr>
            <a:r>
              <a:rPr lang="en-US" sz="2800"/>
              <a:t>           -User Webpages</a:t>
            </a:r>
          </a:p>
          <a:p>
            <a:pPr marL="45720" indent="0">
              <a:buNone/>
            </a:pPr>
            <a:r>
              <a:rPr lang="en-US" sz="2800"/>
              <a:t>           -Admin Dashboard</a:t>
            </a:r>
          </a:p>
          <a:p>
            <a:pPr marL="45720" indent="0">
              <a:buFont typeface="Corbel" pitchFamily="34" charset="0"/>
              <a:buNone/>
            </a:pPr>
            <a:r>
              <a:rPr lang="en-US" sz="2800"/>
              <a:t>3) Map </a:t>
            </a:r>
            <a:r>
              <a:rPr lang="en-US" sz="2800">
                <a:ea typeface="+mn-lt"/>
                <a:cs typeface="+mn-lt"/>
              </a:rPr>
              <a:t>Module </a:t>
            </a:r>
          </a:p>
          <a:p>
            <a:pPr marL="45720" indent="0">
              <a:buFont typeface="Corbel" pitchFamily="34" charset="0"/>
              <a:buNone/>
            </a:pPr>
            <a:r>
              <a:rPr lang="en-US" sz="2800"/>
              <a:t>4) Database </a:t>
            </a:r>
            <a:r>
              <a:rPr lang="en-US" sz="2800">
                <a:ea typeface="+mn-lt"/>
                <a:cs typeface="+mn-lt"/>
              </a:rPr>
              <a:t>Module </a:t>
            </a:r>
          </a:p>
        </p:txBody>
      </p:sp>
      <p:pic>
        <p:nvPicPr>
          <p:cNvPr id="8" name="Picture 9" descr="Text&#10;&#10;Description automatically generated">
            <a:extLst>
              <a:ext uri="{FF2B5EF4-FFF2-40B4-BE49-F238E27FC236}">
                <a16:creationId xmlns:a16="http://schemas.microsoft.com/office/drawing/2014/main" id="{88714F1D-1029-C0A5-98C9-0DC3CD5F5FF5}"/>
              </a:ext>
            </a:extLst>
          </p:cNvPr>
          <p:cNvPicPr>
            <a:picLocks noChangeAspect="1"/>
          </p:cNvPicPr>
          <p:nvPr/>
        </p:nvPicPr>
        <p:blipFill>
          <a:blip r:embed="rId3"/>
          <a:stretch>
            <a:fillRect/>
          </a:stretch>
        </p:blipFill>
        <p:spPr>
          <a:xfrm>
            <a:off x="4669973" y="1795117"/>
            <a:ext cx="3437164" cy="4492411"/>
          </a:xfrm>
          <a:prstGeom prst="rect">
            <a:avLst/>
          </a:prstGeom>
        </p:spPr>
      </p:pic>
      <p:pic>
        <p:nvPicPr>
          <p:cNvPr id="10" name="Picture 10" descr="Text&#10;&#10;Description automatically generated">
            <a:extLst>
              <a:ext uri="{FF2B5EF4-FFF2-40B4-BE49-F238E27FC236}">
                <a16:creationId xmlns:a16="http://schemas.microsoft.com/office/drawing/2014/main" id="{A99D13E6-0C87-47C7-1037-3AABEFDD11E7}"/>
              </a:ext>
            </a:extLst>
          </p:cNvPr>
          <p:cNvPicPr>
            <a:picLocks noChangeAspect="1"/>
          </p:cNvPicPr>
          <p:nvPr/>
        </p:nvPicPr>
        <p:blipFill>
          <a:blip r:embed="rId4"/>
          <a:stretch>
            <a:fillRect/>
          </a:stretch>
        </p:blipFill>
        <p:spPr>
          <a:xfrm>
            <a:off x="8248899" y="1602532"/>
            <a:ext cx="3546020" cy="4684853"/>
          </a:xfrm>
          <a:prstGeom prst="rect">
            <a:avLst/>
          </a:prstGeom>
        </p:spPr>
      </p:pic>
    </p:spTree>
    <p:extLst>
      <p:ext uri="{BB962C8B-B14F-4D97-AF65-F5344CB8AC3E}">
        <p14:creationId xmlns:p14="http://schemas.microsoft.com/office/powerpoint/2010/main" val="18689553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B327FB-C80D-6EC9-A58E-456B4EC734C7}"/>
              </a:ext>
            </a:extLst>
          </p:cNvPr>
          <p:cNvSpPr>
            <a:spLocks noGrp="1"/>
          </p:cNvSpPr>
          <p:nvPr>
            <p:ph type="title"/>
          </p:nvPr>
        </p:nvSpPr>
        <p:spPr>
          <a:xfrm>
            <a:off x="1756012" y="1705970"/>
            <a:ext cx="8679975" cy="3998793"/>
          </a:xfrm>
        </p:spPr>
        <p:txBody>
          <a:bodyPr>
            <a:normAutofit fontScale="90000"/>
          </a:bodyPr>
          <a:lstStyle/>
          <a:p>
            <a:pPr algn="ctr"/>
            <a:r>
              <a:rPr lang="en-US" sz="8800"/>
              <a:t>Application &amp; Tests</a:t>
            </a:r>
            <a:br>
              <a:rPr lang="en-US" sz="8800"/>
            </a:br>
            <a:r>
              <a:rPr lang="en-US" sz="8800"/>
              <a:t>Demonstration</a:t>
            </a:r>
            <a:br>
              <a:rPr lang="en-US" sz="8800"/>
            </a:br>
            <a:r>
              <a:rPr lang="en-US" sz="4400" b="0" i="0">
                <a:solidFill>
                  <a:schemeClr val="tx1"/>
                </a:solidFill>
                <a:effectLst/>
                <a:latin typeface="ui-monospace"/>
                <a:hlinkClick r:id="rId3">
                  <a:extLst>
                    <a:ext uri="{A12FA001-AC4F-418D-AE19-62706E023703}">
                      <ahyp:hlinkClr xmlns:ahyp="http://schemas.microsoft.com/office/drawing/2018/hyperlinkcolor" val="tx"/>
                    </a:ext>
                  </a:extLst>
                </a:hlinkClick>
              </a:rPr>
              <a:t>http://127.0.0.1:5000</a:t>
            </a:r>
            <a:r>
              <a:rPr lang="en-US">
                <a:solidFill>
                  <a:schemeClr val="tx1"/>
                </a:solidFill>
                <a:latin typeface="ui-monospace"/>
              </a:rPr>
              <a:t> </a:t>
            </a:r>
            <a:br>
              <a:rPr lang="en-US">
                <a:latin typeface="ui-monospace"/>
              </a:rPr>
            </a:br>
            <a:r>
              <a:rPr lang="en-US">
                <a:solidFill>
                  <a:schemeClr val="tx1"/>
                </a:solidFill>
                <a:latin typeface="ui-monospace"/>
              </a:rPr>
              <a:t>(</a:t>
            </a:r>
            <a:r>
              <a:rPr lang="en-US">
                <a:latin typeface="ui-monospace"/>
              </a:rPr>
              <a:t>holding site for claremont-presents.com</a:t>
            </a:r>
            <a:r>
              <a:rPr lang="en-US">
                <a:solidFill>
                  <a:schemeClr val="tx1"/>
                </a:solidFill>
                <a:latin typeface="ui-monospace"/>
              </a:rPr>
              <a:t>)</a:t>
            </a:r>
            <a:endParaRPr lang="en-US" sz="8800">
              <a:solidFill>
                <a:schemeClr val="tx1"/>
              </a:solidFill>
            </a:endParaRPr>
          </a:p>
        </p:txBody>
      </p:sp>
      <p:sp>
        <p:nvSpPr>
          <p:cNvPr id="5" name="Content Placeholder 2">
            <a:extLst>
              <a:ext uri="{FF2B5EF4-FFF2-40B4-BE49-F238E27FC236}">
                <a16:creationId xmlns:a16="http://schemas.microsoft.com/office/drawing/2014/main" id="{DC9393E8-BBD4-71F4-5150-4BEBDCDCD572}"/>
              </a:ext>
            </a:extLst>
          </p:cNvPr>
          <p:cNvSpPr txBox="1">
            <a:spLocks/>
          </p:cNvSpPr>
          <p:nvPr/>
        </p:nvSpPr>
        <p:spPr>
          <a:xfrm>
            <a:off x="413349" y="608577"/>
            <a:ext cx="1336548" cy="930914"/>
          </a:xfrm>
          <a:prstGeom prst="rect">
            <a:avLst/>
          </a:prstGeom>
        </p:spPr>
        <p:txBody>
          <a:bodyPr vert="horz" lIns="91440" tIns="45720" rIns="91440" bIns="45720" rtlCol="0">
            <a:normAutofit/>
          </a:bodyPr>
          <a:lst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a:lstStyle>
          <a:p>
            <a:pPr marL="45720" indent="0">
              <a:buNone/>
            </a:pPr>
            <a:r>
              <a:rPr lang="en-US" sz="3600">
                <a:solidFill>
                  <a:srgbClr val="00B050"/>
                </a:solidFill>
                <a:latin typeface="-apple-system"/>
              </a:rPr>
              <a:t>3)</a:t>
            </a:r>
          </a:p>
        </p:txBody>
      </p:sp>
    </p:spTree>
    <p:extLst>
      <p:ext uri="{BB962C8B-B14F-4D97-AF65-F5344CB8AC3E}">
        <p14:creationId xmlns:p14="http://schemas.microsoft.com/office/powerpoint/2010/main" val="23727460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B327FB-C80D-6EC9-A58E-456B4EC734C7}"/>
              </a:ext>
            </a:extLst>
          </p:cNvPr>
          <p:cNvSpPr>
            <a:spLocks noGrp="1"/>
          </p:cNvSpPr>
          <p:nvPr>
            <p:ph type="title"/>
          </p:nvPr>
        </p:nvSpPr>
        <p:spPr>
          <a:xfrm>
            <a:off x="1756012" y="510418"/>
            <a:ext cx="8679975" cy="1161000"/>
          </a:xfrm>
        </p:spPr>
        <p:txBody>
          <a:bodyPr>
            <a:normAutofit/>
          </a:bodyPr>
          <a:lstStyle/>
          <a:p>
            <a:r>
              <a:rPr lang="en-US" sz="4800"/>
              <a:t>Testing Strategies</a:t>
            </a:r>
            <a:endParaRPr lang="en-US"/>
          </a:p>
        </p:txBody>
      </p:sp>
      <p:sp>
        <p:nvSpPr>
          <p:cNvPr id="5" name="Content Placeholder 2">
            <a:extLst>
              <a:ext uri="{FF2B5EF4-FFF2-40B4-BE49-F238E27FC236}">
                <a16:creationId xmlns:a16="http://schemas.microsoft.com/office/drawing/2014/main" id="{5657819C-6936-4BB8-0DB0-78BE34C4D281}"/>
              </a:ext>
            </a:extLst>
          </p:cNvPr>
          <p:cNvSpPr>
            <a:spLocks noGrp="1"/>
          </p:cNvSpPr>
          <p:nvPr>
            <p:ph idx="1"/>
          </p:nvPr>
        </p:nvSpPr>
        <p:spPr>
          <a:xfrm>
            <a:off x="816429" y="2320410"/>
            <a:ext cx="9872871" cy="4038600"/>
          </a:xfrm>
        </p:spPr>
        <p:txBody>
          <a:bodyPr vert="horz" lIns="91440" tIns="45720" rIns="91440" bIns="45720" rtlCol="0" anchor="t">
            <a:normAutofit/>
          </a:bodyPr>
          <a:lstStyle/>
          <a:p>
            <a:pPr marL="45720" indent="0">
              <a:buNone/>
            </a:pPr>
            <a:r>
              <a:rPr lang="en-US" sz="2400"/>
              <a:t>Unit Testing</a:t>
            </a:r>
          </a:p>
          <a:p>
            <a:pPr marL="45720" indent="0">
              <a:buNone/>
            </a:pPr>
            <a:endParaRPr lang="en-US" sz="2400"/>
          </a:p>
          <a:p>
            <a:pPr marL="45720" indent="0">
              <a:buNone/>
            </a:pPr>
            <a:r>
              <a:rPr lang="en-US" sz="2400"/>
              <a:t>Functional Testing</a:t>
            </a:r>
          </a:p>
          <a:p>
            <a:pPr marL="45720" indent="0">
              <a:buNone/>
            </a:pPr>
            <a:endParaRPr lang="en-US" sz="2400"/>
          </a:p>
          <a:p>
            <a:pPr marL="45720" indent="0">
              <a:buNone/>
            </a:pPr>
            <a:r>
              <a:rPr lang="en-US" sz="2400">
                <a:ea typeface="+mn-lt"/>
                <a:cs typeface="+mn-lt"/>
              </a:rPr>
              <a:t>Manual Testing</a:t>
            </a:r>
            <a:endParaRPr lang="en-US"/>
          </a:p>
        </p:txBody>
      </p:sp>
      <p:sp>
        <p:nvSpPr>
          <p:cNvPr id="4" name="Content Placeholder 2">
            <a:extLst>
              <a:ext uri="{FF2B5EF4-FFF2-40B4-BE49-F238E27FC236}">
                <a16:creationId xmlns:a16="http://schemas.microsoft.com/office/drawing/2014/main" id="{C13737F1-B981-902A-126E-79265976BF71}"/>
              </a:ext>
            </a:extLst>
          </p:cNvPr>
          <p:cNvSpPr txBox="1">
            <a:spLocks/>
          </p:cNvSpPr>
          <p:nvPr/>
        </p:nvSpPr>
        <p:spPr>
          <a:xfrm>
            <a:off x="419100" y="513686"/>
            <a:ext cx="1336548" cy="930914"/>
          </a:xfrm>
          <a:prstGeom prst="rect">
            <a:avLst/>
          </a:prstGeom>
        </p:spPr>
        <p:txBody>
          <a:bodyPr vert="horz" lIns="91440" tIns="45720" rIns="91440" bIns="45720" rtlCol="0" anchor="t">
            <a:norm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45720" indent="0">
              <a:buNone/>
            </a:pPr>
            <a:r>
              <a:rPr lang="en-US" sz="3600">
                <a:solidFill>
                  <a:srgbClr val="7030A0"/>
                </a:solidFill>
                <a:latin typeface="-apple-system"/>
              </a:rPr>
              <a:t>4)</a:t>
            </a:r>
          </a:p>
        </p:txBody>
      </p:sp>
      <p:pic>
        <p:nvPicPr>
          <p:cNvPr id="3" name="Picture 5" descr="Diagram&#10;&#10;Description automatically generated">
            <a:extLst>
              <a:ext uri="{FF2B5EF4-FFF2-40B4-BE49-F238E27FC236}">
                <a16:creationId xmlns:a16="http://schemas.microsoft.com/office/drawing/2014/main" id="{B4FD862D-0BA5-AB6F-BC11-6E31E303B99A}"/>
              </a:ext>
            </a:extLst>
          </p:cNvPr>
          <p:cNvPicPr>
            <a:picLocks noChangeAspect="1"/>
          </p:cNvPicPr>
          <p:nvPr/>
        </p:nvPicPr>
        <p:blipFill>
          <a:blip r:embed="rId3"/>
          <a:stretch>
            <a:fillRect/>
          </a:stretch>
        </p:blipFill>
        <p:spPr>
          <a:xfrm>
            <a:off x="3608615" y="1716840"/>
            <a:ext cx="8131628" cy="4199926"/>
          </a:xfrm>
          <a:prstGeom prst="rect">
            <a:avLst/>
          </a:prstGeom>
        </p:spPr>
      </p:pic>
    </p:spTree>
    <p:extLst>
      <p:ext uri="{BB962C8B-B14F-4D97-AF65-F5344CB8AC3E}">
        <p14:creationId xmlns:p14="http://schemas.microsoft.com/office/powerpoint/2010/main" val="18588280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BC945-F469-655C-39BB-DB5A9C9F7676}"/>
              </a:ext>
            </a:extLst>
          </p:cNvPr>
          <p:cNvSpPr>
            <a:spLocks noGrp="1"/>
          </p:cNvSpPr>
          <p:nvPr>
            <p:ph type="title"/>
          </p:nvPr>
        </p:nvSpPr>
        <p:spPr>
          <a:xfrm>
            <a:off x="1189892" y="246185"/>
            <a:ext cx="9875520" cy="1356360"/>
          </a:xfrm>
        </p:spPr>
        <p:txBody>
          <a:bodyPr/>
          <a:lstStyle/>
          <a:p>
            <a:r>
              <a:rPr lang="en-US">
                <a:highlight>
                  <a:srgbClr val="FFFF00"/>
                </a:highlight>
              </a:rPr>
              <a:t> Outline_ Final</a:t>
            </a:r>
          </a:p>
        </p:txBody>
      </p:sp>
      <p:sp>
        <p:nvSpPr>
          <p:cNvPr id="3" name="Content Placeholder 2">
            <a:extLst>
              <a:ext uri="{FF2B5EF4-FFF2-40B4-BE49-F238E27FC236}">
                <a16:creationId xmlns:a16="http://schemas.microsoft.com/office/drawing/2014/main" id="{4D6F5DED-6B5C-9F28-C70D-9A556AA79D25}"/>
              </a:ext>
            </a:extLst>
          </p:cNvPr>
          <p:cNvSpPr>
            <a:spLocks noGrp="1"/>
          </p:cNvSpPr>
          <p:nvPr>
            <p:ph idx="1"/>
          </p:nvPr>
        </p:nvSpPr>
        <p:spPr>
          <a:xfrm>
            <a:off x="1194498" y="1327220"/>
            <a:ext cx="9389765" cy="5187880"/>
          </a:xfrm>
        </p:spPr>
        <p:txBody>
          <a:bodyPr vert="horz" lIns="91440" tIns="45720" rIns="91440" bIns="45720" rtlCol="0" anchor="t">
            <a:normAutofit fontScale="85000" lnSpcReduction="20000"/>
          </a:bodyPr>
          <a:lstStyle/>
          <a:p>
            <a:r>
              <a:rPr lang="en-US" b="1">
                <a:highlight>
                  <a:srgbClr val="FFFF00"/>
                </a:highlight>
              </a:rPr>
              <a:t>Title page</a:t>
            </a:r>
          </a:p>
          <a:p>
            <a:r>
              <a:rPr lang="en-US" b="1">
                <a:highlight>
                  <a:srgbClr val="FFFF00"/>
                </a:highlight>
              </a:rPr>
              <a:t>Project Outline</a:t>
            </a:r>
          </a:p>
          <a:p>
            <a:pPr lvl="1"/>
            <a:r>
              <a:rPr lang="en-US" b="1">
                <a:highlight>
                  <a:srgbClr val="FFFF00"/>
                </a:highlight>
              </a:rPr>
              <a:t>Product Overview</a:t>
            </a:r>
          </a:p>
          <a:p>
            <a:pPr lvl="1">
              <a:spcAft>
                <a:spcPts val="0"/>
              </a:spcAft>
            </a:pPr>
            <a:r>
              <a:rPr lang="en-US" b="1">
                <a:highlight>
                  <a:srgbClr val="FFFF00"/>
                </a:highlight>
              </a:rPr>
              <a:t>Summary, milestone 1 and 2, User Stories Overview</a:t>
            </a:r>
          </a:p>
          <a:p>
            <a:pPr lvl="1">
              <a:spcAft>
                <a:spcPts val="0"/>
              </a:spcAft>
            </a:pPr>
            <a:endParaRPr lang="en-US" b="1">
              <a:highlight>
                <a:srgbClr val="FFFF00"/>
              </a:highlight>
            </a:endParaRPr>
          </a:p>
          <a:p>
            <a:pPr lvl="1"/>
            <a:r>
              <a:rPr lang="en-US" b="1">
                <a:highlight>
                  <a:srgbClr val="FFFF00"/>
                </a:highlight>
              </a:rPr>
              <a:t>BURN CHART</a:t>
            </a:r>
          </a:p>
          <a:p>
            <a:r>
              <a:rPr lang="en-US">
                <a:highlight>
                  <a:srgbClr val="FFFF00"/>
                </a:highlight>
              </a:rPr>
              <a:t>Milestone 2 – What is New</a:t>
            </a:r>
          </a:p>
          <a:p>
            <a:endParaRPr lang="en-US">
              <a:highlight>
                <a:srgbClr val="FFFF00"/>
              </a:highlight>
            </a:endParaRPr>
          </a:p>
          <a:p>
            <a:pPr lvl="1"/>
            <a:r>
              <a:rPr lang="en-US">
                <a:highlight>
                  <a:srgbClr val="FFFF00"/>
                </a:highlight>
              </a:rPr>
              <a:t>Database</a:t>
            </a:r>
          </a:p>
          <a:p>
            <a:pPr lvl="1"/>
            <a:r>
              <a:rPr lang="en-US">
                <a:highlight>
                  <a:srgbClr val="FFFF00"/>
                </a:highlight>
              </a:rPr>
              <a:t>Admin Interface</a:t>
            </a:r>
          </a:p>
          <a:p>
            <a:pPr lvl="2"/>
            <a:r>
              <a:rPr lang="en-US">
                <a:highlight>
                  <a:srgbClr val="FFFF00"/>
                </a:highlight>
              </a:rPr>
              <a:t>Admin Privileges  Change Yelp Categories / Subcategories</a:t>
            </a:r>
          </a:p>
          <a:p>
            <a:pPr lvl="2"/>
            <a:r>
              <a:rPr lang="en-US">
                <a:highlight>
                  <a:srgbClr val="FFFF00"/>
                </a:highlight>
              </a:rPr>
              <a:t>Admin Queries, What and Why</a:t>
            </a:r>
          </a:p>
          <a:p>
            <a:pPr lvl="2"/>
            <a:endParaRPr lang="en-US"/>
          </a:p>
          <a:p>
            <a:r>
              <a:rPr lang="en-US">
                <a:highlight>
                  <a:srgbClr val="FFFF00"/>
                </a:highlight>
              </a:rPr>
              <a:t>Demo of Application</a:t>
            </a:r>
          </a:p>
          <a:p>
            <a:r>
              <a:rPr lang="en-US">
                <a:highlight>
                  <a:srgbClr val="FFFF00"/>
                </a:highlight>
                <a:ea typeface="+mn-lt"/>
                <a:cs typeface="+mn-lt"/>
              </a:rPr>
              <a:t>Testing - Show and explain how the code was tested. Include details on the levels of test coverage.</a:t>
            </a:r>
          </a:p>
          <a:p>
            <a:r>
              <a:rPr lang="en-US"/>
              <a:t>Reflections / Next Steps</a:t>
            </a:r>
          </a:p>
          <a:p>
            <a:pPr marL="45720" indent="0">
              <a:buNone/>
            </a:pPr>
            <a:endParaRPr lang="en-US"/>
          </a:p>
          <a:p>
            <a:endParaRPr lang="en-US"/>
          </a:p>
          <a:p>
            <a:endParaRPr lang="en-US"/>
          </a:p>
        </p:txBody>
      </p:sp>
    </p:spTree>
    <p:extLst>
      <p:ext uri="{BB962C8B-B14F-4D97-AF65-F5344CB8AC3E}">
        <p14:creationId xmlns:p14="http://schemas.microsoft.com/office/powerpoint/2010/main" val="30728563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5C8177-FDCB-B686-0FE9-2822EF00CE4A}"/>
              </a:ext>
            </a:extLst>
          </p:cNvPr>
          <p:cNvSpPr>
            <a:spLocks noGrp="1"/>
          </p:cNvSpPr>
          <p:nvPr>
            <p:ph type="title"/>
          </p:nvPr>
        </p:nvSpPr>
        <p:spPr/>
        <p:txBody>
          <a:bodyPr/>
          <a:lstStyle/>
          <a:p>
            <a:r>
              <a:rPr lang="en-US"/>
              <a:t>Testing Coverage</a:t>
            </a:r>
          </a:p>
        </p:txBody>
      </p:sp>
      <p:sp>
        <p:nvSpPr>
          <p:cNvPr id="3" name="Content Placeholder 2">
            <a:extLst>
              <a:ext uri="{FF2B5EF4-FFF2-40B4-BE49-F238E27FC236}">
                <a16:creationId xmlns:a16="http://schemas.microsoft.com/office/drawing/2014/main" id="{A74F58E1-628B-7F7C-B0B1-A0FF97DB305B}"/>
              </a:ext>
            </a:extLst>
          </p:cNvPr>
          <p:cNvSpPr>
            <a:spLocks noGrp="1"/>
          </p:cNvSpPr>
          <p:nvPr>
            <p:ph idx="1"/>
          </p:nvPr>
        </p:nvSpPr>
        <p:spPr/>
        <p:txBody>
          <a:bodyPr vert="horz" lIns="91440" tIns="45720" rIns="91440" bIns="45720" rtlCol="0" anchor="t">
            <a:normAutofit/>
          </a:bodyPr>
          <a:lstStyle/>
          <a:p>
            <a:r>
              <a:rPr lang="en-US" dirty="0"/>
              <a:t>Print Screenshot / maybe some statistics</a:t>
            </a:r>
          </a:p>
          <a:p>
            <a:r>
              <a:rPr lang="en-US" dirty="0"/>
              <a:t>At 90%</a:t>
            </a:r>
          </a:p>
        </p:txBody>
      </p:sp>
      <p:sp>
        <p:nvSpPr>
          <p:cNvPr id="5" name="Content Placeholder 2">
            <a:extLst>
              <a:ext uri="{FF2B5EF4-FFF2-40B4-BE49-F238E27FC236}">
                <a16:creationId xmlns:a16="http://schemas.microsoft.com/office/drawing/2014/main" id="{A05690B6-DF57-26BE-D0DC-C8967704C31D}"/>
              </a:ext>
            </a:extLst>
          </p:cNvPr>
          <p:cNvSpPr txBox="1">
            <a:spLocks/>
          </p:cNvSpPr>
          <p:nvPr/>
        </p:nvSpPr>
        <p:spPr>
          <a:xfrm>
            <a:off x="419100" y="513686"/>
            <a:ext cx="1336548" cy="930914"/>
          </a:xfrm>
          <a:prstGeom prst="rect">
            <a:avLst/>
          </a:prstGeom>
        </p:spPr>
        <p:txBody>
          <a:bodyPr vert="horz" lIns="91440" tIns="45720" rIns="91440" bIns="45720" rtlCol="0" anchor="t">
            <a:normAutofit/>
          </a:bodyPr>
          <a:lst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a:lstStyle>
          <a:p>
            <a:pPr marL="45720" indent="0">
              <a:buNone/>
            </a:pPr>
            <a:r>
              <a:rPr lang="en-US" sz="3600">
                <a:solidFill>
                  <a:srgbClr val="7030A0"/>
                </a:solidFill>
                <a:latin typeface="-apple-system"/>
              </a:rPr>
              <a:t>4)</a:t>
            </a:r>
          </a:p>
        </p:txBody>
      </p:sp>
    </p:spTree>
    <p:extLst>
      <p:ext uri="{BB962C8B-B14F-4D97-AF65-F5344CB8AC3E}">
        <p14:creationId xmlns:p14="http://schemas.microsoft.com/office/powerpoint/2010/main" val="27572192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DAE3C3-2BFC-6336-ACC4-60E2793D4F8E}"/>
              </a:ext>
            </a:extLst>
          </p:cNvPr>
          <p:cNvSpPr>
            <a:spLocks noGrp="1"/>
          </p:cNvSpPr>
          <p:nvPr>
            <p:ph type="title"/>
          </p:nvPr>
        </p:nvSpPr>
        <p:spPr/>
        <p:txBody>
          <a:bodyPr/>
          <a:lstStyle/>
          <a:p>
            <a:r>
              <a:rPr lang="en-US" dirty="0"/>
              <a:t>Claremont-Presents </a:t>
            </a:r>
            <a:r>
              <a:rPr lang="en-US" dirty="0">
                <a:solidFill>
                  <a:srgbClr val="002060"/>
                </a:solidFill>
              </a:rPr>
              <a:t>What We Learned</a:t>
            </a:r>
          </a:p>
        </p:txBody>
      </p:sp>
      <p:sp>
        <p:nvSpPr>
          <p:cNvPr id="3" name="Content Placeholder 2">
            <a:extLst>
              <a:ext uri="{FF2B5EF4-FFF2-40B4-BE49-F238E27FC236}">
                <a16:creationId xmlns:a16="http://schemas.microsoft.com/office/drawing/2014/main" id="{8DECA783-B6CD-424C-4703-884040095764}"/>
              </a:ext>
            </a:extLst>
          </p:cNvPr>
          <p:cNvSpPr>
            <a:spLocks noGrp="1"/>
          </p:cNvSpPr>
          <p:nvPr>
            <p:ph idx="1"/>
          </p:nvPr>
        </p:nvSpPr>
        <p:spPr>
          <a:xfrm>
            <a:off x="1143000" y="2057400"/>
            <a:ext cx="9872871" cy="4188278"/>
          </a:xfrm>
        </p:spPr>
        <p:txBody>
          <a:bodyPr vert="horz" lIns="91440" tIns="45720" rIns="91440" bIns="45720" rtlCol="0" anchor="t">
            <a:normAutofit/>
          </a:bodyPr>
          <a:lstStyle/>
          <a:p>
            <a:pPr marL="45720" indent="0">
              <a:buNone/>
            </a:pPr>
            <a:r>
              <a:rPr lang="en-US" sz="3200" dirty="0">
                <a:solidFill>
                  <a:schemeClr val="tx1"/>
                </a:solidFill>
              </a:rPr>
              <a:t>1) How to integrate GIS mapping / APIs with Python and Flask plugins to create a web-based GIS Application.</a:t>
            </a:r>
            <a:endParaRPr lang="en-US" dirty="0">
              <a:solidFill>
                <a:schemeClr val="tx1"/>
              </a:solidFill>
            </a:endParaRPr>
          </a:p>
          <a:p>
            <a:pPr marL="45720" indent="0">
              <a:buNone/>
            </a:pPr>
            <a:r>
              <a:rPr lang="en-US" sz="3200" dirty="0">
                <a:solidFill>
                  <a:schemeClr val="tx1"/>
                </a:solidFill>
              </a:rPr>
              <a:t>2) Different testing frameworks, including unit testing and </a:t>
            </a:r>
            <a:r>
              <a:rPr lang="en-US" sz="3200" dirty="0" err="1">
                <a:solidFill>
                  <a:schemeClr val="tx1"/>
                </a:solidFill>
              </a:rPr>
              <a:t>pytest</a:t>
            </a:r>
            <a:r>
              <a:rPr lang="en-US" sz="3200" dirty="0">
                <a:solidFill>
                  <a:schemeClr val="tx1"/>
                </a:solidFill>
              </a:rPr>
              <a:t>. Test driven development is extremely beneficial as it hard to write tests for code after it is written</a:t>
            </a:r>
          </a:p>
          <a:p>
            <a:pPr marL="45720" indent="0">
              <a:buNone/>
            </a:pPr>
            <a:r>
              <a:rPr lang="en-US" sz="3200" dirty="0">
                <a:solidFill>
                  <a:schemeClr val="tx1"/>
                </a:solidFill>
              </a:rPr>
              <a:t>3) Modularizing the codebase to follow best coding practices architecture.</a:t>
            </a:r>
          </a:p>
        </p:txBody>
      </p:sp>
      <p:sp>
        <p:nvSpPr>
          <p:cNvPr id="5" name="Content Placeholder 2">
            <a:extLst>
              <a:ext uri="{FF2B5EF4-FFF2-40B4-BE49-F238E27FC236}">
                <a16:creationId xmlns:a16="http://schemas.microsoft.com/office/drawing/2014/main" id="{EA1E0ACA-E9A7-6A22-C8F6-2283606E875B}"/>
              </a:ext>
            </a:extLst>
          </p:cNvPr>
          <p:cNvSpPr txBox="1">
            <a:spLocks/>
          </p:cNvSpPr>
          <p:nvPr/>
        </p:nvSpPr>
        <p:spPr>
          <a:xfrm>
            <a:off x="419100" y="513686"/>
            <a:ext cx="1336548" cy="930914"/>
          </a:xfrm>
          <a:prstGeom prst="rect">
            <a:avLst/>
          </a:prstGeom>
        </p:spPr>
        <p:txBody>
          <a:bodyPr vert="horz" lIns="91440" tIns="45720" rIns="91440" bIns="45720" rtlCol="0" anchor="t">
            <a:normAutofit/>
          </a:bodyPr>
          <a:lst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a:lstStyle>
          <a:p>
            <a:pPr marL="45720" indent="0">
              <a:buNone/>
            </a:pPr>
            <a:r>
              <a:rPr lang="en-US" sz="3600">
                <a:solidFill>
                  <a:srgbClr val="002060"/>
                </a:solidFill>
                <a:latin typeface="-apple-system"/>
              </a:rPr>
              <a:t>5)</a:t>
            </a:r>
          </a:p>
        </p:txBody>
      </p:sp>
    </p:spTree>
    <p:extLst>
      <p:ext uri="{BB962C8B-B14F-4D97-AF65-F5344CB8AC3E}">
        <p14:creationId xmlns:p14="http://schemas.microsoft.com/office/powerpoint/2010/main" val="9659638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DAE3C3-2BFC-6336-ACC4-60E2793D4F8E}"/>
              </a:ext>
            </a:extLst>
          </p:cNvPr>
          <p:cNvSpPr>
            <a:spLocks noGrp="1"/>
          </p:cNvSpPr>
          <p:nvPr>
            <p:ph type="title"/>
          </p:nvPr>
        </p:nvSpPr>
        <p:spPr/>
        <p:txBody>
          <a:bodyPr/>
          <a:lstStyle/>
          <a:p>
            <a:r>
              <a:rPr lang="en-US"/>
              <a:t>Claremont-Presents </a:t>
            </a:r>
            <a:r>
              <a:rPr lang="en-US">
                <a:solidFill>
                  <a:schemeClr val="tx1"/>
                </a:solidFill>
              </a:rPr>
              <a:t>Next Steps</a:t>
            </a:r>
          </a:p>
        </p:txBody>
      </p:sp>
      <p:sp>
        <p:nvSpPr>
          <p:cNvPr id="3" name="Content Placeholder 2">
            <a:extLst>
              <a:ext uri="{FF2B5EF4-FFF2-40B4-BE49-F238E27FC236}">
                <a16:creationId xmlns:a16="http://schemas.microsoft.com/office/drawing/2014/main" id="{8DECA783-B6CD-424C-4703-884040095764}"/>
              </a:ext>
            </a:extLst>
          </p:cNvPr>
          <p:cNvSpPr>
            <a:spLocks noGrp="1"/>
          </p:cNvSpPr>
          <p:nvPr>
            <p:ph idx="1"/>
          </p:nvPr>
        </p:nvSpPr>
        <p:spPr/>
        <p:txBody>
          <a:bodyPr vert="horz" lIns="91440" tIns="45720" rIns="91440" bIns="45720" rtlCol="0" anchor="t">
            <a:normAutofit fontScale="92500"/>
          </a:bodyPr>
          <a:lstStyle/>
          <a:p>
            <a:r>
              <a:rPr lang="en-US" sz="4000" dirty="0"/>
              <a:t>Purchase Domain Name</a:t>
            </a:r>
            <a:endParaRPr lang="en-US" dirty="0"/>
          </a:p>
          <a:p>
            <a:pPr lvl="1"/>
            <a:r>
              <a:rPr lang="en-US" sz="3800" dirty="0">
                <a:solidFill>
                  <a:schemeClr val="tx1"/>
                </a:solidFill>
              </a:rPr>
              <a:t>Claremont-Presents.com</a:t>
            </a:r>
          </a:p>
          <a:p>
            <a:r>
              <a:rPr lang="en-US" sz="4000" dirty="0"/>
              <a:t>Advertise Product</a:t>
            </a:r>
          </a:p>
          <a:p>
            <a:r>
              <a:rPr lang="en-US" sz="4000" dirty="0"/>
              <a:t>Application and Database Security optimization</a:t>
            </a:r>
          </a:p>
          <a:p>
            <a:r>
              <a:rPr lang="en-US" sz="4000" dirty="0"/>
              <a:t>Collaborate with the Claremont Colleges</a:t>
            </a:r>
          </a:p>
          <a:p>
            <a:r>
              <a:rPr lang="en-US" sz="4000" dirty="0"/>
              <a:t>Continue being Lifetime Learners</a:t>
            </a:r>
          </a:p>
        </p:txBody>
      </p:sp>
      <p:sp>
        <p:nvSpPr>
          <p:cNvPr id="5" name="Content Placeholder 2">
            <a:extLst>
              <a:ext uri="{FF2B5EF4-FFF2-40B4-BE49-F238E27FC236}">
                <a16:creationId xmlns:a16="http://schemas.microsoft.com/office/drawing/2014/main" id="{7FA3C575-E3C0-5030-32F2-5D060B0809C6}"/>
              </a:ext>
            </a:extLst>
          </p:cNvPr>
          <p:cNvSpPr txBox="1">
            <a:spLocks/>
          </p:cNvSpPr>
          <p:nvPr/>
        </p:nvSpPr>
        <p:spPr>
          <a:xfrm>
            <a:off x="419100" y="513686"/>
            <a:ext cx="1336548" cy="930914"/>
          </a:xfrm>
          <a:prstGeom prst="rect">
            <a:avLst/>
          </a:prstGeom>
        </p:spPr>
        <p:txBody>
          <a:bodyPr vert="horz" lIns="91440" tIns="45720" rIns="91440" bIns="45720" rtlCol="0" anchor="t">
            <a:normAutofit/>
          </a:bodyPr>
          <a:lst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a:lstStyle>
          <a:p>
            <a:pPr marL="45720" indent="0">
              <a:buNone/>
            </a:pPr>
            <a:r>
              <a:rPr lang="en-US" sz="3600">
                <a:solidFill>
                  <a:srgbClr val="002060"/>
                </a:solidFill>
                <a:latin typeface="-apple-system"/>
              </a:rPr>
              <a:t>5)</a:t>
            </a:r>
          </a:p>
        </p:txBody>
      </p:sp>
    </p:spTree>
    <p:extLst>
      <p:ext uri="{BB962C8B-B14F-4D97-AF65-F5344CB8AC3E}">
        <p14:creationId xmlns:p14="http://schemas.microsoft.com/office/powerpoint/2010/main" val="38326661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99ACED-7EAA-C1B4-3D91-FE8369C63F22}"/>
              </a:ext>
            </a:extLst>
          </p:cNvPr>
          <p:cNvSpPr>
            <a:spLocks noGrp="1"/>
          </p:cNvSpPr>
          <p:nvPr>
            <p:ph type="title"/>
          </p:nvPr>
        </p:nvSpPr>
        <p:spPr/>
        <p:txBody>
          <a:bodyPr/>
          <a:lstStyle/>
          <a:p>
            <a:r>
              <a:rPr lang="en-US"/>
              <a:t>Questions?</a:t>
            </a:r>
          </a:p>
        </p:txBody>
      </p:sp>
      <p:sp>
        <p:nvSpPr>
          <p:cNvPr id="3" name="Content Placeholder 2">
            <a:extLst>
              <a:ext uri="{FF2B5EF4-FFF2-40B4-BE49-F238E27FC236}">
                <a16:creationId xmlns:a16="http://schemas.microsoft.com/office/drawing/2014/main" id="{7742CBAF-BCF4-C86C-2CFE-ED15BB1232BF}"/>
              </a:ext>
            </a:extLst>
          </p:cNvPr>
          <p:cNvSpPr>
            <a:spLocks noGrp="1"/>
          </p:cNvSpPr>
          <p:nvPr>
            <p:ph idx="1"/>
          </p:nvPr>
        </p:nvSpPr>
        <p:spPr>
          <a:xfrm>
            <a:off x="1143000" y="1685581"/>
            <a:ext cx="9872871" cy="4410419"/>
          </a:xfrm>
        </p:spPr>
        <p:txBody>
          <a:bodyPr vert="horz" lIns="91440" tIns="45720" rIns="91440" bIns="45720" rtlCol="0" anchor="t">
            <a:normAutofit/>
          </a:bodyPr>
          <a:lstStyle/>
          <a:p>
            <a:pPr marL="45720" indent="0" algn="ctr">
              <a:buNone/>
            </a:pPr>
            <a:endParaRPr lang="en-US" sz="3200">
              <a:solidFill>
                <a:schemeClr val="tx1"/>
              </a:solidFill>
            </a:endParaRPr>
          </a:p>
          <a:p>
            <a:pPr marL="45720" indent="0" algn="ctr">
              <a:buNone/>
            </a:pPr>
            <a:endParaRPr lang="en-US" sz="3200">
              <a:solidFill>
                <a:schemeClr val="tx1"/>
              </a:solidFill>
            </a:endParaRPr>
          </a:p>
          <a:p>
            <a:pPr marL="45720" indent="0" algn="ctr">
              <a:buNone/>
            </a:pPr>
            <a:r>
              <a:rPr lang="en-US" sz="3200" b="1">
                <a:solidFill>
                  <a:schemeClr val="tx1"/>
                </a:solidFill>
              </a:rPr>
              <a:t>Thanks for listening!!!</a:t>
            </a:r>
          </a:p>
          <a:p>
            <a:pPr marL="45720" indent="0" algn="ctr">
              <a:buNone/>
            </a:pPr>
            <a:endParaRPr lang="en-US" sz="3200" b="1">
              <a:solidFill>
                <a:schemeClr val="tx1"/>
              </a:solidFill>
            </a:endParaRPr>
          </a:p>
        </p:txBody>
      </p:sp>
    </p:spTree>
    <p:extLst>
      <p:ext uri="{BB962C8B-B14F-4D97-AF65-F5344CB8AC3E}">
        <p14:creationId xmlns:p14="http://schemas.microsoft.com/office/powerpoint/2010/main" val="22273690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FEC460-F4E9-9E54-4622-1A771FC24DEA}"/>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E8D21553-1506-FF02-4769-03D5BB07479D}"/>
              </a:ext>
            </a:extLst>
          </p:cNvPr>
          <p:cNvSpPr>
            <a:spLocks noGrp="1"/>
          </p:cNvSpPr>
          <p:nvPr>
            <p:ph type="subTitle" idx="1"/>
          </p:nvPr>
        </p:nvSpPr>
        <p:spPr/>
        <p:txBody>
          <a:bodyPr/>
          <a:lstStyle/>
          <a:p>
            <a:endParaRPr lang="en-US"/>
          </a:p>
        </p:txBody>
      </p:sp>
      <p:pic>
        <p:nvPicPr>
          <p:cNvPr id="5" name="Picture 4" descr="A picture containing outdoor, grass, sky, nature&#10;&#10;Description automatically generated">
            <a:extLst>
              <a:ext uri="{FF2B5EF4-FFF2-40B4-BE49-F238E27FC236}">
                <a16:creationId xmlns:a16="http://schemas.microsoft.com/office/drawing/2014/main" id="{A7D0A35A-2010-D652-C323-0D949E8DB2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707" y="0"/>
            <a:ext cx="12243707" cy="8162471"/>
          </a:xfrm>
          <a:prstGeom prst="rect">
            <a:avLst/>
          </a:prstGeom>
        </p:spPr>
      </p:pic>
      <p:sp>
        <p:nvSpPr>
          <p:cNvPr id="6" name="TextBox 5">
            <a:extLst>
              <a:ext uri="{FF2B5EF4-FFF2-40B4-BE49-F238E27FC236}">
                <a16:creationId xmlns:a16="http://schemas.microsoft.com/office/drawing/2014/main" id="{1B7B822D-B407-84F3-2B16-DE8F621AB176}"/>
              </a:ext>
            </a:extLst>
          </p:cNvPr>
          <p:cNvSpPr txBox="1"/>
          <p:nvPr/>
        </p:nvSpPr>
        <p:spPr>
          <a:xfrm>
            <a:off x="225881" y="282240"/>
            <a:ext cx="3823605" cy="3570208"/>
          </a:xfrm>
          <a:prstGeom prst="rect">
            <a:avLst/>
          </a:prstGeom>
          <a:noFill/>
        </p:spPr>
        <p:txBody>
          <a:bodyPr wrap="square" rtlCol="0">
            <a:spAutoFit/>
          </a:bodyPr>
          <a:lstStyle/>
          <a:p>
            <a:r>
              <a:rPr lang="en-US" sz="3200">
                <a:solidFill>
                  <a:schemeClr val="bg1"/>
                </a:solidFill>
                <a:latin typeface="Amasis MT Pro Black" panose="020B0604020202020204" pitchFamily="18" charset="0"/>
                <a:cs typeface="Aharoni" panose="020B0604020202020204" pitchFamily="2" charset="-79"/>
              </a:rPr>
              <a:t>IST303 Fall 2022</a:t>
            </a:r>
          </a:p>
          <a:p>
            <a:endParaRPr lang="en-US" sz="3200">
              <a:solidFill>
                <a:schemeClr val="bg1"/>
              </a:solidFill>
              <a:latin typeface="Amasis MT Pro Black" panose="020B0604020202020204" pitchFamily="18" charset="0"/>
              <a:cs typeface="Aharoni" panose="020B0604020202020204" pitchFamily="2" charset="-79"/>
            </a:endParaRPr>
          </a:p>
          <a:p>
            <a:r>
              <a:rPr lang="en-US" sz="2800">
                <a:solidFill>
                  <a:schemeClr val="bg1"/>
                </a:solidFill>
                <a:latin typeface="Amasis MT Pro Black" panose="020B0604020202020204" pitchFamily="18" charset="0"/>
                <a:cs typeface="Aharoni" panose="020B0604020202020204" pitchFamily="2" charset="-79"/>
              </a:rPr>
              <a:t>The Dream Team</a:t>
            </a:r>
          </a:p>
          <a:p>
            <a:r>
              <a:rPr lang="en-US" sz="2200">
                <a:latin typeface="Amasis MT Pro Black" panose="020B0604020202020204" pitchFamily="18" charset="0"/>
                <a:cs typeface="Aharoni" panose="020B0604020202020204" pitchFamily="2" charset="-79"/>
              </a:rPr>
              <a:t>Hunter Sayre</a:t>
            </a:r>
          </a:p>
          <a:p>
            <a:r>
              <a:rPr lang="en-US" sz="2200">
                <a:latin typeface="Amasis MT Pro Black" panose="020B0604020202020204" pitchFamily="18" charset="0"/>
                <a:cs typeface="Aharoni" panose="020B0604020202020204" pitchFamily="2" charset="-79"/>
              </a:rPr>
              <a:t>Javier Aguilar</a:t>
            </a:r>
          </a:p>
          <a:p>
            <a:r>
              <a:rPr lang="en-US" sz="2200">
                <a:latin typeface="Amasis MT Pro Black" panose="020B0604020202020204" pitchFamily="18" charset="0"/>
                <a:cs typeface="Aharoni" panose="020B0604020202020204" pitchFamily="2" charset="-79"/>
              </a:rPr>
              <a:t>Katie Enns</a:t>
            </a:r>
          </a:p>
          <a:p>
            <a:r>
              <a:rPr lang="en-US" sz="2200">
                <a:latin typeface="Amasis MT Pro Black" panose="020B0604020202020204" pitchFamily="18" charset="0"/>
                <a:cs typeface="Aharoni" panose="020B0604020202020204" pitchFamily="2" charset="-79"/>
              </a:rPr>
              <a:t>Pankaj Chaudhari</a:t>
            </a:r>
          </a:p>
          <a:p>
            <a:endParaRPr lang="en-US" sz="2200">
              <a:latin typeface="Amasis MT Pro Black" panose="020B0604020202020204" pitchFamily="18" charset="0"/>
              <a:cs typeface="Aharoni" panose="020B0604020202020204" pitchFamily="2" charset="-79"/>
            </a:endParaRPr>
          </a:p>
          <a:p>
            <a:endParaRPr lang="en-US" sz="2400">
              <a:latin typeface="Amasis MT Pro Black" panose="020B0604020202020204" pitchFamily="18" charset="0"/>
              <a:cs typeface="Aharoni" panose="020B0604020202020204" pitchFamily="2" charset="-79"/>
            </a:endParaRPr>
          </a:p>
        </p:txBody>
      </p:sp>
      <p:sp>
        <p:nvSpPr>
          <p:cNvPr id="7" name="TextBox 6">
            <a:extLst>
              <a:ext uri="{FF2B5EF4-FFF2-40B4-BE49-F238E27FC236}">
                <a16:creationId xmlns:a16="http://schemas.microsoft.com/office/drawing/2014/main" id="{F85D0B75-BAB1-9D49-B3B7-F37976BE626C}"/>
              </a:ext>
            </a:extLst>
          </p:cNvPr>
          <p:cNvSpPr txBox="1"/>
          <p:nvPr/>
        </p:nvSpPr>
        <p:spPr>
          <a:xfrm>
            <a:off x="3494314" y="2038521"/>
            <a:ext cx="8697686" cy="1200329"/>
          </a:xfrm>
          <a:prstGeom prst="rect">
            <a:avLst/>
          </a:prstGeom>
          <a:noFill/>
        </p:spPr>
        <p:txBody>
          <a:bodyPr wrap="square" rtlCol="0">
            <a:spAutoFit/>
          </a:bodyPr>
          <a:lstStyle/>
          <a:p>
            <a:r>
              <a:rPr lang="en-US" sz="4800">
                <a:solidFill>
                  <a:schemeClr val="bg1"/>
                </a:solidFill>
                <a:latin typeface="Amasis MT Pro Black" panose="020B0604020202020204" pitchFamily="18" charset="0"/>
                <a:cs typeface="Aharoni" panose="020B0604020202020204" pitchFamily="2" charset="-79"/>
              </a:rPr>
              <a:t>“claremont-presents.com”</a:t>
            </a:r>
            <a:endParaRPr lang="en-US" sz="4800">
              <a:latin typeface="Amasis MT Pro Black" panose="020B0604020202020204" pitchFamily="18" charset="0"/>
              <a:cs typeface="Aharoni" panose="020B0604020202020204" pitchFamily="2" charset="-79"/>
            </a:endParaRPr>
          </a:p>
          <a:p>
            <a:endParaRPr lang="en-US" sz="2400">
              <a:latin typeface="Amasis MT Pro Black" panose="020B0604020202020204" pitchFamily="18" charset="0"/>
              <a:cs typeface="Aharoni" panose="020B0604020202020204" pitchFamily="2" charset="-79"/>
            </a:endParaRPr>
          </a:p>
        </p:txBody>
      </p:sp>
      <p:sp>
        <p:nvSpPr>
          <p:cNvPr id="8" name="TextBox 7">
            <a:extLst>
              <a:ext uri="{FF2B5EF4-FFF2-40B4-BE49-F238E27FC236}">
                <a16:creationId xmlns:a16="http://schemas.microsoft.com/office/drawing/2014/main" id="{0FA05D73-A76B-4E8C-236F-CB97D3C321BA}"/>
              </a:ext>
            </a:extLst>
          </p:cNvPr>
          <p:cNvSpPr txBox="1"/>
          <p:nvPr/>
        </p:nvSpPr>
        <p:spPr>
          <a:xfrm>
            <a:off x="3042552" y="3134299"/>
            <a:ext cx="8697686" cy="892552"/>
          </a:xfrm>
          <a:prstGeom prst="rect">
            <a:avLst/>
          </a:prstGeom>
          <a:noFill/>
        </p:spPr>
        <p:txBody>
          <a:bodyPr wrap="square" lIns="91440" tIns="45720" rIns="91440" bIns="45720" rtlCol="0" anchor="t">
            <a:spAutoFit/>
          </a:bodyPr>
          <a:lstStyle/>
          <a:p>
            <a:pPr algn="r"/>
            <a:r>
              <a:rPr lang="en-US" sz="2800">
                <a:solidFill>
                  <a:schemeClr val="bg1"/>
                </a:solidFill>
                <a:latin typeface="Amasis MT Pro Black"/>
                <a:cs typeface="Aharoni"/>
              </a:rPr>
              <a:t>Final Presentation</a:t>
            </a:r>
          </a:p>
          <a:p>
            <a:endParaRPr lang="en-US" sz="2400">
              <a:latin typeface="Amasis MT Pro Black" panose="020B0604020202020204" pitchFamily="18" charset="0"/>
              <a:cs typeface="Aharoni" panose="020B0604020202020204" pitchFamily="2" charset="-79"/>
            </a:endParaRPr>
          </a:p>
        </p:txBody>
      </p:sp>
    </p:spTree>
    <p:extLst>
      <p:ext uri="{BB962C8B-B14F-4D97-AF65-F5344CB8AC3E}">
        <p14:creationId xmlns:p14="http://schemas.microsoft.com/office/powerpoint/2010/main" val="30166699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40EC68-505C-DD7A-FB77-72B0F9AFA7D4}"/>
              </a:ext>
            </a:extLst>
          </p:cNvPr>
          <p:cNvSpPr>
            <a:spLocks noGrp="1"/>
          </p:cNvSpPr>
          <p:nvPr>
            <p:ph type="title"/>
          </p:nvPr>
        </p:nvSpPr>
        <p:spPr>
          <a:xfrm>
            <a:off x="630621" y="294290"/>
            <a:ext cx="9875520" cy="1356360"/>
          </a:xfrm>
        </p:spPr>
        <p:txBody>
          <a:bodyPr/>
          <a:lstStyle/>
          <a:p>
            <a:r>
              <a:rPr lang="en-US">
                <a:solidFill>
                  <a:schemeClr val="tx1"/>
                </a:solidFill>
              </a:rPr>
              <a:t>Presentation Outline</a:t>
            </a:r>
          </a:p>
        </p:txBody>
      </p:sp>
      <p:sp>
        <p:nvSpPr>
          <p:cNvPr id="3" name="Content Placeholder 2">
            <a:extLst>
              <a:ext uri="{FF2B5EF4-FFF2-40B4-BE49-F238E27FC236}">
                <a16:creationId xmlns:a16="http://schemas.microsoft.com/office/drawing/2014/main" id="{3557D63C-6F30-598A-F951-431A7D333361}"/>
              </a:ext>
            </a:extLst>
          </p:cNvPr>
          <p:cNvSpPr>
            <a:spLocks noGrp="1"/>
          </p:cNvSpPr>
          <p:nvPr>
            <p:ph idx="1"/>
          </p:nvPr>
        </p:nvSpPr>
        <p:spPr>
          <a:xfrm>
            <a:off x="814552" y="1587031"/>
            <a:ext cx="11093038" cy="4795481"/>
          </a:xfrm>
        </p:spPr>
        <p:txBody>
          <a:bodyPr vert="horz" lIns="91440" tIns="45720" rIns="91440" bIns="45720" rtlCol="0" anchor="t">
            <a:noAutofit/>
          </a:bodyPr>
          <a:lstStyle/>
          <a:p>
            <a:pPr marL="45720" indent="0">
              <a:buNone/>
            </a:pPr>
            <a:r>
              <a:rPr lang="en-US" sz="4000" dirty="0">
                <a:solidFill>
                  <a:srgbClr val="FF0000"/>
                </a:solidFill>
              </a:rPr>
              <a:t>1) </a:t>
            </a:r>
            <a:r>
              <a:rPr lang="en-US" sz="4000" dirty="0">
                <a:solidFill>
                  <a:srgbClr val="00B0F0"/>
                </a:solidFill>
              </a:rPr>
              <a:t>Project Summary</a:t>
            </a:r>
            <a:endParaRPr lang="en-US" dirty="0"/>
          </a:p>
          <a:p>
            <a:pPr lvl="3"/>
            <a:r>
              <a:rPr lang="en-US" sz="3400" dirty="0">
                <a:solidFill>
                  <a:srgbClr val="00B0F0"/>
                </a:solidFill>
              </a:rPr>
              <a:t>Overview, Milestone 1, Milestone 2, Burndown Chart</a:t>
            </a:r>
          </a:p>
          <a:p>
            <a:pPr marL="45720" indent="0">
              <a:buNone/>
            </a:pPr>
            <a:r>
              <a:rPr lang="en-US" sz="4000" dirty="0">
                <a:solidFill>
                  <a:srgbClr val="FFC000"/>
                </a:solidFill>
              </a:rPr>
              <a:t>2) </a:t>
            </a:r>
            <a:r>
              <a:rPr lang="en-US" sz="4000" dirty="0">
                <a:solidFill>
                  <a:srgbClr val="1CADE4"/>
                </a:solidFill>
              </a:rPr>
              <a:t>Milestone 2 User Stories </a:t>
            </a:r>
          </a:p>
          <a:p>
            <a:pPr marL="45720" indent="0">
              <a:buNone/>
            </a:pPr>
            <a:r>
              <a:rPr lang="en-US" sz="4000" dirty="0">
                <a:solidFill>
                  <a:srgbClr val="00B050"/>
                </a:solidFill>
              </a:rPr>
              <a:t>3) </a:t>
            </a:r>
            <a:r>
              <a:rPr lang="en-US" sz="4000" dirty="0">
                <a:solidFill>
                  <a:srgbClr val="00B0F0"/>
                </a:solidFill>
              </a:rPr>
              <a:t>Demonstration</a:t>
            </a:r>
            <a:endParaRPr lang="en-US" dirty="0"/>
          </a:p>
          <a:p>
            <a:pPr marL="45720" indent="0">
              <a:buNone/>
            </a:pPr>
            <a:r>
              <a:rPr lang="en-US" sz="4000" dirty="0">
                <a:solidFill>
                  <a:srgbClr val="7030A0"/>
                </a:solidFill>
              </a:rPr>
              <a:t>4) </a:t>
            </a:r>
            <a:r>
              <a:rPr lang="en-US" sz="4000" dirty="0">
                <a:solidFill>
                  <a:srgbClr val="00B0F0"/>
                </a:solidFill>
                <a:ea typeface="+mn-lt"/>
                <a:cs typeface="+mn-lt"/>
              </a:rPr>
              <a:t>Testing Strategies </a:t>
            </a:r>
          </a:p>
          <a:p>
            <a:pPr marL="45720" indent="0">
              <a:buNone/>
            </a:pPr>
            <a:r>
              <a:rPr lang="en-US" sz="4000" dirty="0">
                <a:solidFill>
                  <a:srgbClr val="002060"/>
                </a:solidFill>
                <a:ea typeface="+mn-lt"/>
                <a:cs typeface="+mn-lt"/>
              </a:rPr>
              <a:t>5</a:t>
            </a:r>
            <a:r>
              <a:rPr lang="en-US" sz="4000" dirty="0">
                <a:solidFill>
                  <a:srgbClr val="002060"/>
                </a:solidFill>
              </a:rPr>
              <a:t>)</a:t>
            </a:r>
            <a:r>
              <a:rPr lang="en-US" sz="4000" dirty="0"/>
              <a:t> </a:t>
            </a:r>
            <a:r>
              <a:rPr lang="en-US" sz="4000" dirty="0">
                <a:solidFill>
                  <a:srgbClr val="00B0F0"/>
                </a:solidFill>
                <a:ea typeface="+mn-lt"/>
                <a:cs typeface="+mn-lt"/>
              </a:rPr>
              <a:t>Reflections</a:t>
            </a:r>
            <a:endParaRPr lang="en-US" sz="4000" dirty="0"/>
          </a:p>
          <a:p>
            <a:pPr marL="45720" indent="0">
              <a:buNone/>
            </a:pPr>
            <a:endParaRPr lang="en-US" sz="4000"/>
          </a:p>
        </p:txBody>
      </p:sp>
      <p:pic>
        <p:nvPicPr>
          <p:cNvPr id="4" name="Picture 4" descr="A picture containing text, scene, way&#10;&#10;Description automatically generated">
            <a:extLst>
              <a:ext uri="{FF2B5EF4-FFF2-40B4-BE49-F238E27FC236}">
                <a16:creationId xmlns:a16="http://schemas.microsoft.com/office/drawing/2014/main" id="{72D83123-35FA-60EF-F3B9-7279D9812762}"/>
              </a:ext>
            </a:extLst>
          </p:cNvPr>
          <p:cNvPicPr>
            <a:picLocks noChangeAspect="1"/>
          </p:cNvPicPr>
          <p:nvPr/>
        </p:nvPicPr>
        <p:blipFill>
          <a:blip r:embed="rId3"/>
          <a:stretch>
            <a:fillRect/>
          </a:stretch>
        </p:blipFill>
        <p:spPr>
          <a:xfrm>
            <a:off x="8954566" y="2604155"/>
            <a:ext cx="2796000" cy="3776052"/>
          </a:xfrm>
          <a:prstGeom prst="rect">
            <a:avLst/>
          </a:prstGeom>
        </p:spPr>
      </p:pic>
    </p:spTree>
    <p:extLst>
      <p:ext uri="{BB962C8B-B14F-4D97-AF65-F5344CB8AC3E}">
        <p14:creationId xmlns:p14="http://schemas.microsoft.com/office/powerpoint/2010/main" val="35352576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2283465-E227-50E3-2816-730F27310464}"/>
              </a:ext>
            </a:extLst>
          </p:cNvPr>
          <p:cNvSpPr>
            <a:spLocks noGrp="1"/>
          </p:cNvSpPr>
          <p:nvPr>
            <p:ph idx="1"/>
          </p:nvPr>
        </p:nvSpPr>
        <p:spPr>
          <a:xfrm>
            <a:off x="604157" y="1820071"/>
            <a:ext cx="5306786" cy="1935500"/>
          </a:xfrm>
        </p:spPr>
        <p:txBody>
          <a:bodyPr>
            <a:normAutofit lnSpcReduction="10000"/>
          </a:bodyPr>
          <a:lstStyle/>
          <a:p>
            <a:r>
              <a:rPr lang="en-US" sz="2400"/>
              <a:t>Claremont has a lot to offer!</a:t>
            </a:r>
          </a:p>
          <a:p>
            <a:r>
              <a:rPr lang="en-US" sz="2400"/>
              <a:t>Claremont has many local residents and frequent visitors</a:t>
            </a:r>
          </a:p>
          <a:p>
            <a:r>
              <a:rPr lang="en-US" sz="2400"/>
              <a:t>Claremont is in a large metropolitan area</a:t>
            </a:r>
          </a:p>
        </p:txBody>
      </p:sp>
      <p:sp>
        <p:nvSpPr>
          <p:cNvPr id="4" name="TextBox 3">
            <a:extLst>
              <a:ext uri="{FF2B5EF4-FFF2-40B4-BE49-F238E27FC236}">
                <a16:creationId xmlns:a16="http://schemas.microsoft.com/office/drawing/2014/main" id="{09886C8A-2B98-3A7C-F412-7C430AC2CD7A}"/>
              </a:ext>
            </a:extLst>
          </p:cNvPr>
          <p:cNvSpPr txBox="1"/>
          <p:nvPr/>
        </p:nvSpPr>
        <p:spPr>
          <a:xfrm>
            <a:off x="802257" y="292335"/>
            <a:ext cx="5338725" cy="1692771"/>
          </a:xfrm>
          <a:prstGeom prst="rect">
            <a:avLst/>
          </a:prstGeom>
          <a:noFill/>
        </p:spPr>
        <p:txBody>
          <a:bodyPr wrap="square" lIns="91440" tIns="45720" rIns="91440" bIns="45720" rtlCol="0" anchor="t">
            <a:spAutoFit/>
          </a:bodyPr>
          <a:lstStyle/>
          <a:p>
            <a:r>
              <a:rPr lang="en-US" sz="4000">
                <a:latin typeface="Amasis MT Pro Black"/>
                <a:cs typeface="Aharoni"/>
              </a:rPr>
              <a:t>Project Motivations &amp; Overview</a:t>
            </a:r>
            <a:endParaRPr lang="en-US" sz="4000">
              <a:latin typeface="Amasis MT Pro Black" panose="020B0604020202020204" pitchFamily="18" charset="0"/>
              <a:cs typeface="Aharoni" panose="020B0604020202020204" pitchFamily="2" charset="-79"/>
            </a:endParaRPr>
          </a:p>
          <a:p>
            <a:endParaRPr lang="en-US" sz="2400">
              <a:latin typeface="Amasis MT Pro Black" panose="020B0604020202020204" pitchFamily="18" charset="0"/>
              <a:cs typeface="Aharoni" panose="020B0604020202020204" pitchFamily="2" charset="-79"/>
            </a:endParaRPr>
          </a:p>
        </p:txBody>
      </p:sp>
      <p:pic>
        <p:nvPicPr>
          <p:cNvPr id="1026" name="Picture 2">
            <a:extLst>
              <a:ext uri="{FF2B5EF4-FFF2-40B4-BE49-F238E27FC236}">
                <a16:creationId xmlns:a16="http://schemas.microsoft.com/office/drawing/2014/main" id="{79F89804-0D7D-50EB-360E-10DD6A98DF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34100" y="472454"/>
            <a:ext cx="5453743" cy="3033645"/>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2">
            <a:extLst>
              <a:ext uri="{FF2B5EF4-FFF2-40B4-BE49-F238E27FC236}">
                <a16:creationId xmlns:a16="http://schemas.microsoft.com/office/drawing/2014/main" id="{3665A98B-6FB7-0834-A232-7685229EC6C5}"/>
              </a:ext>
            </a:extLst>
          </p:cNvPr>
          <p:cNvSpPr txBox="1">
            <a:spLocks/>
          </p:cNvSpPr>
          <p:nvPr/>
        </p:nvSpPr>
        <p:spPr>
          <a:xfrm>
            <a:off x="2939143" y="3647054"/>
            <a:ext cx="8954719" cy="3033645"/>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71450" indent="-171450">
              <a:lnSpc>
                <a:spcPct val="100000"/>
              </a:lnSpc>
              <a:spcBef>
                <a:spcPts val="0"/>
              </a:spcBef>
              <a:defRPr/>
            </a:pPr>
            <a:r>
              <a:rPr lang="en-US" sz="2600">
                <a:solidFill>
                  <a:schemeClr val="accent1"/>
                </a:solidFill>
              </a:rPr>
              <a:t>The large student body of the 7C’s, many of us coming from different areas, arrive less familiar with Claremont </a:t>
            </a:r>
            <a:endParaRPr lang="en-US">
              <a:solidFill>
                <a:schemeClr val="accent1"/>
              </a:solidFill>
            </a:endParaRPr>
          </a:p>
          <a:p>
            <a:pPr marL="171450" indent="-171450">
              <a:lnSpc>
                <a:spcPct val="100000"/>
              </a:lnSpc>
              <a:spcBef>
                <a:spcPts val="0"/>
              </a:spcBef>
              <a:defRPr/>
            </a:pPr>
            <a:endParaRPr lang="en-US" sz="2600">
              <a:solidFill>
                <a:schemeClr val="accent1"/>
              </a:solidFill>
            </a:endParaRPr>
          </a:p>
          <a:p>
            <a:pPr marL="171450" indent="-171450">
              <a:lnSpc>
                <a:spcPct val="100000"/>
              </a:lnSpc>
              <a:spcBef>
                <a:spcPts val="0"/>
              </a:spcBef>
              <a:defRPr/>
            </a:pPr>
            <a:r>
              <a:rPr lang="en-US" sz="2600">
                <a:solidFill>
                  <a:schemeClr val="accent1"/>
                </a:solidFill>
              </a:rPr>
              <a:t>Students would be benefitted by a centralized and efficient resource that </a:t>
            </a:r>
            <a:r>
              <a:rPr lang="en-US" sz="2600" b="1">
                <a:solidFill>
                  <a:schemeClr val="accent1"/>
                </a:solidFill>
              </a:rPr>
              <a:t>presents</a:t>
            </a:r>
            <a:r>
              <a:rPr lang="en-US" sz="2600">
                <a:solidFill>
                  <a:schemeClr val="accent1"/>
                </a:solidFill>
              </a:rPr>
              <a:t> </a:t>
            </a:r>
            <a:r>
              <a:rPr lang="en-US" sz="2600" i="1">
                <a:solidFill>
                  <a:schemeClr val="accent1"/>
                </a:solidFill>
              </a:rPr>
              <a:t>what's available to do, and where</a:t>
            </a:r>
            <a:r>
              <a:rPr lang="en-US" sz="2600">
                <a:solidFill>
                  <a:schemeClr val="accent1"/>
                </a:solidFill>
              </a:rPr>
              <a:t>, in the city of </a:t>
            </a:r>
            <a:r>
              <a:rPr lang="en-US" sz="2600" b="1">
                <a:solidFill>
                  <a:schemeClr val="accent1"/>
                </a:solidFill>
              </a:rPr>
              <a:t>Claremont </a:t>
            </a:r>
            <a:r>
              <a:rPr lang="en-US" sz="2600">
                <a:solidFill>
                  <a:schemeClr val="accent1"/>
                </a:solidFill>
              </a:rPr>
              <a:t>= </a:t>
            </a:r>
            <a:r>
              <a:rPr lang="en-US" sz="2600" b="1">
                <a:solidFill>
                  <a:schemeClr val="accent1"/>
                </a:solidFill>
              </a:rPr>
              <a:t>claremonts-presents.com !</a:t>
            </a:r>
          </a:p>
        </p:txBody>
      </p:sp>
      <p:pic>
        <p:nvPicPr>
          <p:cNvPr id="1030" name="Picture 6">
            <a:extLst>
              <a:ext uri="{FF2B5EF4-FFF2-40B4-BE49-F238E27FC236}">
                <a16:creationId xmlns:a16="http://schemas.microsoft.com/office/drawing/2014/main" id="{7633A1D2-CFA1-64CC-465E-F359A62FB08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9164"/>
          <a:stretch/>
        </p:blipFill>
        <p:spPr bwMode="auto">
          <a:xfrm>
            <a:off x="457200" y="4019276"/>
            <a:ext cx="2334986" cy="2268009"/>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2">
            <a:extLst>
              <a:ext uri="{FF2B5EF4-FFF2-40B4-BE49-F238E27FC236}">
                <a16:creationId xmlns:a16="http://schemas.microsoft.com/office/drawing/2014/main" id="{6FBF225A-6316-9F0E-461A-D7564295E642}"/>
              </a:ext>
            </a:extLst>
          </p:cNvPr>
          <p:cNvSpPr txBox="1">
            <a:spLocks/>
          </p:cNvSpPr>
          <p:nvPr/>
        </p:nvSpPr>
        <p:spPr>
          <a:xfrm>
            <a:off x="131553" y="470554"/>
            <a:ext cx="1336548" cy="930914"/>
          </a:xfrm>
          <a:prstGeom prst="rect">
            <a:avLst/>
          </a:prstGeom>
        </p:spPr>
        <p:txBody>
          <a:bodyPr vert="horz" lIns="91440" tIns="45720" rIns="91440" bIns="45720" rtlCol="0">
            <a:normAutofit/>
          </a:bodyPr>
          <a:lst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a:lstStyle>
          <a:p>
            <a:pPr marL="45720" indent="0">
              <a:buNone/>
            </a:pPr>
            <a:r>
              <a:rPr lang="en-US" sz="3600">
                <a:solidFill>
                  <a:srgbClr val="FF0000"/>
                </a:solidFill>
                <a:latin typeface="-apple-system"/>
              </a:rPr>
              <a:t>1)</a:t>
            </a:r>
          </a:p>
        </p:txBody>
      </p:sp>
    </p:spTree>
    <p:extLst>
      <p:ext uri="{BB962C8B-B14F-4D97-AF65-F5344CB8AC3E}">
        <p14:creationId xmlns:p14="http://schemas.microsoft.com/office/powerpoint/2010/main" val="32439609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7E9E4DC-4F91-D944-58D2-C08AB3F88DA8}"/>
              </a:ext>
            </a:extLst>
          </p:cNvPr>
          <p:cNvSpPr txBox="1">
            <a:spLocks noGrp="1"/>
          </p:cNvSpPr>
          <p:nvPr>
            <p:ph type="title"/>
          </p:nvPr>
        </p:nvSpPr>
        <p:spPr>
          <a:xfrm>
            <a:off x="838200" y="516244"/>
            <a:ext cx="10515600" cy="618631"/>
          </a:xfrm>
          <a:prstGeom prst="rect">
            <a:avLst/>
          </a:prstGeom>
          <a:noFill/>
        </p:spPr>
        <p:txBody>
          <a:bodyPr wrap="square" rtlCol="0">
            <a:spAutoFit/>
          </a:bodyPr>
          <a:lstStyle/>
          <a:p>
            <a:r>
              <a:rPr lang="en-US" sz="3800" b="1">
                <a:latin typeface="Amasis MT Pro Black" panose="020B0604020202020204" pitchFamily="18" charset="0"/>
                <a:cs typeface="Aharoni" panose="020B0604020202020204" pitchFamily="2" charset="-79"/>
              </a:rPr>
              <a:t>claremont-presents.com  </a:t>
            </a:r>
            <a:r>
              <a:rPr lang="en-US" sz="3800">
                <a:latin typeface="Amasis MT Pro Black" panose="020B0604020202020204" pitchFamily="18" charset="0"/>
                <a:cs typeface="Aharoni" panose="020B0604020202020204" pitchFamily="2" charset="-79"/>
              </a:rPr>
              <a:t> </a:t>
            </a:r>
            <a:r>
              <a:rPr lang="en-US" sz="3800">
                <a:solidFill>
                  <a:schemeClr val="tx1"/>
                </a:solidFill>
                <a:latin typeface="Amasis MT Pro Black" panose="020B0604020202020204" pitchFamily="18" charset="0"/>
                <a:cs typeface="Aharoni" panose="020B0604020202020204" pitchFamily="2" charset="-79"/>
              </a:rPr>
              <a:t>an application</a:t>
            </a:r>
          </a:p>
        </p:txBody>
      </p:sp>
      <p:sp>
        <p:nvSpPr>
          <p:cNvPr id="3" name="Content Placeholder 2">
            <a:extLst>
              <a:ext uri="{FF2B5EF4-FFF2-40B4-BE49-F238E27FC236}">
                <a16:creationId xmlns:a16="http://schemas.microsoft.com/office/drawing/2014/main" id="{646DB533-E25C-178E-839D-4DF86950D647}"/>
              </a:ext>
            </a:extLst>
          </p:cNvPr>
          <p:cNvSpPr>
            <a:spLocks noGrp="1"/>
          </p:cNvSpPr>
          <p:nvPr>
            <p:ph idx="1"/>
          </p:nvPr>
        </p:nvSpPr>
        <p:spPr>
          <a:xfrm>
            <a:off x="838200" y="1178109"/>
            <a:ext cx="10515600" cy="4351338"/>
          </a:xfrm>
        </p:spPr>
        <p:txBody>
          <a:bodyPr vert="horz" lIns="91440" tIns="45720" rIns="91440" bIns="45720" rtlCol="0" anchor="t">
            <a:normAutofit/>
          </a:bodyPr>
          <a:lstStyle/>
          <a:p>
            <a:r>
              <a:rPr lang="en-US" sz="2400"/>
              <a:t>A responsive web-based GIS application that presents users with an interface to </a:t>
            </a:r>
            <a:r>
              <a:rPr lang="en-US" sz="2400" b="1"/>
              <a:t>select</a:t>
            </a:r>
            <a:r>
              <a:rPr lang="en-US" sz="2400"/>
              <a:t> different </a:t>
            </a:r>
            <a:r>
              <a:rPr lang="en-US" sz="2400" b="1"/>
              <a:t>life-style categories </a:t>
            </a:r>
            <a:r>
              <a:rPr lang="en-US" sz="2400"/>
              <a:t>with the ability</a:t>
            </a:r>
            <a:r>
              <a:rPr lang="en-US" sz="2400" b="1"/>
              <a:t> to search </a:t>
            </a:r>
            <a:r>
              <a:rPr lang="en-US" sz="2400"/>
              <a:t>for </a:t>
            </a:r>
            <a:r>
              <a:rPr lang="en-US" sz="2400" b="1"/>
              <a:t>place-based activities</a:t>
            </a:r>
            <a:r>
              <a:rPr lang="en-US" sz="2400"/>
              <a:t> within those fields</a:t>
            </a:r>
          </a:p>
          <a:p>
            <a:pPr marL="45720" indent="0">
              <a:buNone/>
            </a:pPr>
            <a:endParaRPr lang="en-US"/>
          </a:p>
        </p:txBody>
      </p:sp>
      <p:pic>
        <p:nvPicPr>
          <p:cNvPr id="2052" name="Picture 4">
            <a:extLst>
              <a:ext uri="{FF2B5EF4-FFF2-40B4-BE49-F238E27FC236}">
                <a16:creationId xmlns:a16="http://schemas.microsoft.com/office/drawing/2014/main" id="{088D00DC-6E42-6AEB-EA6B-7221C8A27D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80079" y="4357684"/>
            <a:ext cx="1569410" cy="156941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520F595D-6229-023A-527D-0FBF41617CF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9329" y="4122811"/>
            <a:ext cx="2058738" cy="203246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Graphical user interface, website&#10;&#10;Description automatically generated">
            <a:extLst>
              <a:ext uri="{FF2B5EF4-FFF2-40B4-BE49-F238E27FC236}">
                <a16:creationId xmlns:a16="http://schemas.microsoft.com/office/drawing/2014/main" id="{AC0C715B-B4CB-4E66-CF86-7A15B8B7E45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66579" y="2003170"/>
            <a:ext cx="5877338" cy="4411288"/>
          </a:xfrm>
          <a:prstGeom prst="rect">
            <a:avLst/>
          </a:prstGeom>
        </p:spPr>
      </p:pic>
      <p:sp>
        <p:nvSpPr>
          <p:cNvPr id="5" name="Content Placeholder 2">
            <a:extLst>
              <a:ext uri="{FF2B5EF4-FFF2-40B4-BE49-F238E27FC236}">
                <a16:creationId xmlns:a16="http://schemas.microsoft.com/office/drawing/2014/main" id="{2EE24956-1827-EE65-07BC-F9CE508631F7}"/>
              </a:ext>
            </a:extLst>
          </p:cNvPr>
          <p:cNvSpPr txBox="1">
            <a:spLocks/>
          </p:cNvSpPr>
          <p:nvPr/>
        </p:nvSpPr>
        <p:spPr>
          <a:xfrm>
            <a:off x="174685" y="513686"/>
            <a:ext cx="1336548" cy="930914"/>
          </a:xfrm>
          <a:prstGeom prst="rect">
            <a:avLst/>
          </a:prstGeom>
        </p:spPr>
        <p:txBody>
          <a:bodyPr vert="horz" lIns="91440" tIns="45720" rIns="91440" bIns="45720" rtlCol="0">
            <a:normAutofit/>
          </a:bodyPr>
          <a:lst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a:lstStyle>
          <a:p>
            <a:pPr marL="45720" indent="0">
              <a:buNone/>
            </a:pPr>
            <a:r>
              <a:rPr lang="en-US" sz="3600">
                <a:solidFill>
                  <a:srgbClr val="FF0000"/>
                </a:solidFill>
                <a:latin typeface="-apple-system"/>
              </a:rPr>
              <a:t>1)</a:t>
            </a:r>
          </a:p>
        </p:txBody>
      </p:sp>
      <p:sp>
        <p:nvSpPr>
          <p:cNvPr id="6" name="Content Placeholder 2">
            <a:extLst>
              <a:ext uri="{FF2B5EF4-FFF2-40B4-BE49-F238E27FC236}">
                <a16:creationId xmlns:a16="http://schemas.microsoft.com/office/drawing/2014/main" id="{8F2A43E6-D22E-EA5B-2C53-AE087A3456B0}"/>
              </a:ext>
            </a:extLst>
          </p:cNvPr>
          <p:cNvSpPr txBox="1">
            <a:spLocks/>
          </p:cNvSpPr>
          <p:nvPr/>
        </p:nvSpPr>
        <p:spPr>
          <a:xfrm>
            <a:off x="846826" y="2610094"/>
            <a:ext cx="5009072" cy="4351338"/>
          </a:xfrm>
          <a:prstGeom prst="rect">
            <a:avLst/>
          </a:prstGeom>
        </p:spPr>
        <p:txBody>
          <a:bodyPr vert="horz" lIns="91440" tIns="45720" rIns="91440" bIns="45720" rtlCol="0" anchor="t">
            <a:normAutofit/>
          </a:bodyPr>
          <a:lst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a:lstStyle>
          <a:p>
            <a:r>
              <a:rPr lang="en-US" sz="2400" dirty="0">
                <a:ea typeface="+mn-lt"/>
                <a:cs typeface="+mn-lt"/>
              </a:rPr>
              <a:t>We also wanted this application to have admin functionalities to enable altering of the application </a:t>
            </a:r>
            <a:endParaRPr lang="en-US" sz="2400" dirty="0"/>
          </a:p>
          <a:p>
            <a:pPr marL="45720" indent="0">
              <a:buFont typeface="Corbel" pitchFamily="34" charset="0"/>
              <a:buNone/>
            </a:pPr>
            <a:endParaRPr lang="en-US"/>
          </a:p>
        </p:txBody>
      </p:sp>
    </p:spTree>
    <p:extLst>
      <p:ext uri="{BB962C8B-B14F-4D97-AF65-F5344CB8AC3E}">
        <p14:creationId xmlns:p14="http://schemas.microsoft.com/office/powerpoint/2010/main" val="1956877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13C71291-64DA-FEDE-E547-FC0E3EDF2CC6}"/>
              </a:ext>
            </a:extLst>
          </p:cNvPr>
          <p:cNvSpPr>
            <a:spLocks noGrp="1"/>
          </p:cNvSpPr>
          <p:nvPr>
            <p:ph type="title"/>
          </p:nvPr>
        </p:nvSpPr>
        <p:spPr>
          <a:xfrm>
            <a:off x="1112520" y="760601"/>
            <a:ext cx="9966960" cy="1158145"/>
          </a:xfrm>
        </p:spPr>
        <p:txBody>
          <a:bodyPr/>
          <a:lstStyle/>
          <a:p>
            <a:pPr algn="ctr"/>
            <a:r>
              <a:rPr lang="en-US"/>
              <a:t>Project Source</a:t>
            </a:r>
          </a:p>
        </p:txBody>
      </p:sp>
      <p:sp>
        <p:nvSpPr>
          <p:cNvPr id="8" name="Text Placeholder 2">
            <a:extLst>
              <a:ext uri="{FF2B5EF4-FFF2-40B4-BE49-F238E27FC236}">
                <a16:creationId xmlns:a16="http://schemas.microsoft.com/office/drawing/2014/main" id="{B59FC552-E2A0-B406-5E0C-3FC526225920}"/>
              </a:ext>
            </a:extLst>
          </p:cNvPr>
          <p:cNvSpPr txBox="1">
            <a:spLocks/>
          </p:cNvSpPr>
          <p:nvPr/>
        </p:nvSpPr>
        <p:spPr>
          <a:xfrm>
            <a:off x="1711452" y="2065194"/>
            <a:ext cx="8769096" cy="3329766"/>
          </a:xfrm>
          <a:prstGeom prst="rect">
            <a:avLst/>
          </a:prstGeom>
        </p:spPr>
        <p:txBody>
          <a:bodyPr vert="horz" lIns="91440" tIns="45720" rIns="91440" bIns="45720" rtlCol="0">
            <a:normAutofit lnSpcReduction="10000"/>
          </a:bodyPr>
          <a:lst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a:lstStyle>
          <a:p>
            <a:pPr marL="45720" indent="0" algn="ctr">
              <a:buNone/>
            </a:pPr>
            <a:endParaRPr lang="en-US"/>
          </a:p>
          <a:p>
            <a:pPr marL="45720" indent="0" algn="ctr">
              <a:buFont typeface="Corbel" pitchFamily="34" charset="0"/>
              <a:buNone/>
            </a:pPr>
            <a:r>
              <a:rPr lang="en-US" sz="2400" b="1">
                <a:solidFill>
                  <a:schemeClr val="tx1"/>
                </a:solidFill>
              </a:rPr>
              <a:t>Link to our </a:t>
            </a:r>
            <a:r>
              <a:rPr lang="en-US" sz="2400" b="1" err="1">
                <a:solidFill>
                  <a:schemeClr val="tx1"/>
                </a:solidFill>
              </a:rPr>
              <a:t>Github</a:t>
            </a:r>
            <a:r>
              <a:rPr lang="en-US" sz="2400" b="1">
                <a:solidFill>
                  <a:schemeClr val="tx1"/>
                </a:solidFill>
              </a:rPr>
              <a:t>:</a:t>
            </a:r>
          </a:p>
          <a:p>
            <a:pPr marL="45720" indent="0" algn="ctr">
              <a:buFont typeface="Corbel" pitchFamily="34" charset="0"/>
              <a:buNone/>
            </a:pPr>
            <a:r>
              <a:rPr lang="en-US" sz="2400">
                <a:solidFill>
                  <a:schemeClr val="tx1"/>
                </a:solidFill>
                <a:hlinkClick r:id="rId2"/>
              </a:rPr>
              <a:t>https://github.com/katieenns/Dream-Team</a:t>
            </a:r>
            <a:endParaRPr lang="en-US" sz="2400">
              <a:solidFill>
                <a:schemeClr val="tx1"/>
              </a:solidFill>
            </a:endParaRPr>
          </a:p>
          <a:p>
            <a:pPr marL="0" indent="0" algn="ctr">
              <a:buNone/>
            </a:pPr>
            <a:r>
              <a:rPr lang="en-US" sz="2400" b="1">
                <a:solidFill>
                  <a:schemeClr val="tx1"/>
                </a:solidFill>
              </a:rPr>
              <a:t>Link to our Issues:</a:t>
            </a:r>
          </a:p>
          <a:p>
            <a:pPr marL="45720" indent="0" algn="ctr">
              <a:buFont typeface="Corbel" pitchFamily="34" charset="0"/>
              <a:buNone/>
            </a:pPr>
            <a:r>
              <a:rPr lang="en-US" sz="2400">
                <a:solidFill>
                  <a:schemeClr val="tx1"/>
                </a:solidFill>
              </a:rPr>
              <a:t>https://github.com/katieenns/Dream-Team/issues</a:t>
            </a:r>
          </a:p>
          <a:p>
            <a:pPr marL="0" indent="0" algn="ctr">
              <a:buNone/>
            </a:pPr>
            <a:r>
              <a:rPr lang="en-US" sz="2400" b="1">
                <a:solidFill>
                  <a:schemeClr val="tx1"/>
                </a:solidFill>
              </a:rPr>
              <a:t>Link to our Project Dashboard:</a:t>
            </a:r>
          </a:p>
          <a:p>
            <a:pPr marL="0" indent="0" algn="ctr">
              <a:buNone/>
            </a:pPr>
            <a:r>
              <a:rPr lang="en-US" sz="2000">
                <a:latin typeface="-apple-system"/>
                <a:hlinkClick r:id="rId3" tooltip="https://github.com/users/katieenns/projects/1"/>
              </a:rPr>
              <a:t>https://github.com/users/katieenns/projects/1</a:t>
            </a:r>
            <a:endParaRPr lang="en-US" sz="2000">
              <a:latin typeface="-apple-system"/>
            </a:endParaRPr>
          </a:p>
          <a:p>
            <a:pPr marL="45720" indent="0" algn="ctr">
              <a:buFont typeface="Corbel" pitchFamily="34" charset="0"/>
              <a:buNone/>
            </a:pPr>
            <a:endParaRPr lang="en-US" sz="2400">
              <a:solidFill>
                <a:schemeClr val="tx1"/>
              </a:solidFill>
            </a:endParaRPr>
          </a:p>
          <a:p>
            <a:pPr marL="45720" indent="0" algn="ctr">
              <a:buFont typeface="Corbel" pitchFamily="34" charset="0"/>
              <a:buNone/>
            </a:pPr>
            <a:endParaRPr lang="en-US" sz="2400">
              <a:solidFill>
                <a:schemeClr val="tx1"/>
              </a:solidFill>
            </a:endParaRPr>
          </a:p>
          <a:p>
            <a:endParaRPr lang="en-US"/>
          </a:p>
        </p:txBody>
      </p:sp>
      <p:sp>
        <p:nvSpPr>
          <p:cNvPr id="3" name="Content Placeholder 2">
            <a:extLst>
              <a:ext uri="{FF2B5EF4-FFF2-40B4-BE49-F238E27FC236}">
                <a16:creationId xmlns:a16="http://schemas.microsoft.com/office/drawing/2014/main" id="{0E8C6CFF-4A98-EDBA-93A1-EF25BADFCF4B}"/>
              </a:ext>
            </a:extLst>
          </p:cNvPr>
          <p:cNvSpPr txBox="1">
            <a:spLocks/>
          </p:cNvSpPr>
          <p:nvPr/>
        </p:nvSpPr>
        <p:spPr>
          <a:xfrm>
            <a:off x="174685" y="513686"/>
            <a:ext cx="1336548" cy="930914"/>
          </a:xfrm>
          <a:prstGeom prst="rect">
            <a:avLst/>
          </a:prstGeom>
        </p:spPr>
        <p:txBody>
          <a:bodyPr vert="horz" lIns="91440" tIns="45720" rIns="91440" bIns="45720" rtlCol="0">
            <a:normAutofit/>
          </a:bodyPr>
          <a:lst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a:lstStyle>
          <a:p>
            <a:pPr marL="45720" indent="0">
              <a:buNone/>
            </a:pPr>
            <a:r>
              <a:rPr lang="en-US" sz="3600">
                <a:solidFill>
                  <a:srgbClr val="FF0000"/>
                </a:solidFill>
                <a:latin typeface="-apple-system"/>
              </a:rPr>
              <a:t>1)</a:t>
            </a:r>
          </a:p>
        </p:txBody>
      </p:sp>
    </p:spTree>
    <p:extLst>
      <p:ext uri="{BB962C8B-B14F-4D97-AF65-F5344CB8AC3E}">
        <p14:creationId xmlns:p14="http://schemas.microsoft.com/office/powerpoint/2010/main" val="19658841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3" name="Picture 3" descr="Chart, line chart&#10;&#10;Description automatically generated">
            <a:extLst>
              <a:ext uri="{FF2B5EF4-FFF2-40B4-BE49-F238E27FC236}">
                <a16:creationId xmlns:a16="http://schemas.microsoft.com/office/drawing/2014/main" id="{E59CDA63-A99C-C73C-F033-F94440472AF4}"/>
              </a:ext>
            </a:extLst>
          </p:cNvPr>
          <p:cNvPicPr>
            <a:picLocks noChangeAspect="1"/>
          </p:cNvPicPr>
          <p:nvPr/>
        </p:nvPicPr>
        <p:blipFill>
          <a:blip r:embed="rId2"/>
          <a:stretch>
            <a:fillRect/>
          </a:stretch>
        </p:blipFill>
        <p:spPr>
          <a:xfrm>
            <a:off x="552872" y="1756782"/>
            <a:ext cx="11081175" cy="3352056"/>
          </a:xfrm>
          <a:prstGeom prst="rect">
            <a:avLst/>
          </a:prstGeom>
        </p:spPr>
      </p:pic>
      <p:cxnSp>
        <p:nvCxnSpPr>
          <p:cNvPr id="4" name="Straight Arrow Connector 3">
            <a:extLst>
              <a:ext uri="{FF2B5EF4-FFF2-40B4-BE49-F238E27FC236}">
                <a16:creationId xmlns:a16="http://schemas.microsoft.com/office/drawing/2014/main" id="{9CD09414-D30C-DC6E-6EEB-17416939CF9E}"/>
              </a:ext>
            </a:extLst>
          </p:cNvPr>
          <p:cNvCxnSpPr/>
          <p:nvPr/>
        </p:nvCxnSpPr>
        <p:spPr>
          <a:xfrm flipH="1">
            <a:off x="5940937" y="2400300"/>
            <a:ext cx="4779" cy="2178118"/>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1483E724-044D-96A4-E238-64EB70B49ECB}"/>
              </a:ext>
            </a:extLst>
          </p:cNvPr>
          <p:cNvCxnSpPr>
            <a:cxnSpLocks/>
          </p:cNvCxnSpPr>
          <p:nvPr/>
        </p:nvCxnSpPr>
        <p:spPr>
          <a:xfrm flipH="1">
            <a:off x="7520347" y="2786002"/>
            <a:ext cx="17752" cy="1798484"/>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17" name="Title 1">
            <a:extLst>
              <a:ext uri="{FF2B5EF4-FFF2-40B4-BE49-F238E27FC236}">
                <a16:creationId xmlns:a16="http://schemas.microsoft.com/office/drawing/2014/main" id="{C57D3605-07DE-8776-E791-C6E3E7FB346C}"/>
              </a:ext>
            </a:extLst>
          </p:cNvPr>
          <p:cNvSpPr>
            <a:spLocks noGrp="1"/>
          </p:cNvSpPr>
          <p:nvPr/>
        </p:nvSpPr>
        <p:spPr>
          <a:xfrm>
            <a:off x="5951719" y="1761920"/>
            <a:ext cx="2111003" cy="135636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a:lstStyle>
          <a:p>
            <a:r>
              <a:rPr lang="en-US" sz="2400">
                <a:solidFill>
                  <a:schemeClr val="tx1">
                    <a:lumMod val="65000"/>
                    <a:lumOff val="35000"/>
                  </a:schemeClr>
                </a:solidFill>
              </a:rPr>
              <a:t>Milestone 1 </a:t>
            </a:r>
          </a:p>
          <a:p>
            <a:r>
              <a:rPr lang="en-US" sz="1800">
                <a:solidFill>
                  <a:schemeClr val="tx1">
                    <a:lumMod val="65000"/>
                    <a:lumOff val="35000"/>
                  </a:schemeClr>
                </a:solidFill>
              </a:rPr>
              <a:t>Finished</a:t>
            </a:r>
          </a:p>
        </p:txBody>
      </p:sp>
      <p:sp>
        <p:nvSpPr>
          <p:cNvPr id="18" name="Title 1">
            <a:extLst>
              <a:ext uri="{FF2B5EF4-FFF2-40B4-BE49-F238E27FC236}">
                <a16:creationId xmlns:a16="http://schemas.microsoft.com/office/drawing/2014/main" id="{03EACA6F-77D2-B9C1-BE11-2E5BD07BF188}"/>
              </a:ext>
            </a:extLst>
          </p:cNvPr>
          <p:cNvSpPr txBox="1">
            <a:spLocks/>
          </p:cNvSpPr>
          <p:nvPr/>
        </p:nvSpPr>
        <p:spPr>
          <a:xfrm>
            <a:off x="6924188" y="2244983"/>
            <a:ext cx="3707634" cy="1356360"/>
          </a:xfrm>
          <a:prstGeom prst="rect">
            <a:avLst/>
          </a:prstGeom>
        </p:spPr>
        <p:txBody>
          <a:bodyPr vert="horz" lIns="91440" tIns="45720" rIns="91440" bIns="45720" rtlCol="0" anchor="ctr">
            <a:norm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2400"/>
              <a:t>         Milestone 2 </a:t>
            </a:r>
            <a:endParaRPr lang="en-US"/>
          </a:p>
          <a:p>
            <a:r>
              <a:rPr lang="en-US"/>
              <a:t>Start</a:t>
            </a:r>
          </a:p>
          <a:p>
            <a:endParaRPr lang="en-US"/>
          </a:p>
        </p:txBody>
      </p:sp>
      <p:pic>
        <p:nvPicPr>
          <p:cNvPr id="25" name="Picture 25" descr="Shape, arrow&#10;&#10;Description automatically generated">
            <a:extLst>
              <a:ext uri="{FF2B5EF4-FFF2-40B4-BE49-F238E27FC236}">
                <a16:creationId xmlns:a16="http://schemas.microsoft.com/office/drawing/2014/main" id="{41DB3B74-B538-F510-F51E-7ACC222707DD}"/>
              </a:ext>
            </a:extLst>
          </p:cNvPr>
          <p:cNvPicPr>
            <a:picLocks noChangeAspect="1"/>
          </p:cNvPicPr>
          <p:nvPr/>
        </p:nvPicPr>
        <p:blipFill>
          <a:blip r:embed="rId3"/>
          <a:stretch>
            <a:fillRect/>
          </a:stretch>
        </p:blipFill>
        <p:spPr>
          <a:xfrm>
            <a:off x="2382378" y="5337006"/>
            <a:ext cx="312683" cy="279056"/>
          </a:xfrm>
          <a:prstGeom prst="rect">
            <a:avLst/>
          </a:prstGeom>
        </p:spPr>
      </p:pic>
      <p:sp>
        <p:nvSpPr>
          <p:cNvPr id="7" name="Title 1">
            <a:extLst>
              <a:ext uri="{FF2B5EF4-FFF2-40B4-BE49-F238E27FC236}">
                <a16:creationId xmlns:a16="http://schemas.microsoft.com/office/drawing/2014/main" id="{E6459689-FC63-09C1-00AA-B749F630D9CE}"/>
              </a:ext>
            </a:extLst>
          </p:cNvPr>
          <p:cNvSpPr txBox="1">
            <a:spLocks/>
          </p:cNvSpPr>
          <p:nvPr/>
        </p:nvSpPr>
        <p:spPr>
          <a:xfrm>
            <a:off x="2310893" y="569700"/>
            <a:ext cx="9875520" cy="1356360"/>
          </a:xfrm>
          <a:prstGeom prst="rect">
            <a:avLst/>
          </a:prstGeom>
        </p:spPr>
        <p:txBody>
          <a:bodyPr/>
          <a:lst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a:lstStyle>
          <a:p>
            <a:r>
              <a:rPr lang="en-US"/>
              <a:t>Development Status &amp; Timeline </a:t>
            </a:r>
          </a:p>
        </p:txBody>
      </p:sp>
      <p:sp>
        <p:nvSpPr>
          <p:cNvPr id="9" name="Content Placeholder 2">
            <a:extLst>
              <a:ext uri="{FF2B5EF4-FFF2-40B4-BE49-F238E27FC236}">
                <a16:creationId xmlns:a16="http://schemas.microsoft.com/office/drawing/2014/main" id="{5C7FC7F0-B98B-F358-AC6E-E21CF3E3694E}"/>
              </a:ext>
            </a:extLst>
          </p:cNvPr>
          <p:cNvSpPr txBox="1">
            <a:spLocks/>
          </p:cNvSpPr>
          <p:nvPr/>
        </p:nvSpPr>
        <p:spPr>
          <a:xfrm>
            <a:off x="174685" y="513686"/>
            <a:ext cx="1336548" cy="930914"/>
          </a:xfrm>
          <a:prstGeom prst="rect">
            <a:avLst/>
          </a:prstGeom>
        </p:spPr>
        <p:txBody>
          <a:bodyPr vert="horz" lIns="91440" tIns="45720" rIns="91440" bIns="45720" rtlCol="0">
            <a:normAutofit/>
          </a:bodyPr>
          <a:lst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a:lstStyle>
          <a:p>
            <a:pPr marL="45720" indent="0">
              <a:buNone/>
            </a:pPr>
            <a:r>
              <a:rPr lang="en-US" sz="3600">
                <a:solidFill>
                  <a:srgbClr val="FF0000"/>
                </a:solidFill>
                <a:latin typeface="-apple-system"/>
              </a:rPr>
              <a:t>1)</a:t>
            </a:r>
          </a:p>
        </p:txBody>
      </p:sp>
      <p:sp>
        <p:nvSpPr>
          <p:cNvPr id="2" name="Title 1">
            <a:extLst>
              <a:ext uri="{FF2B5EF4-FFF2-40B4-BE49-F238E27FC236}">
                <a16:creationId xmlns:a16="http://schemas.microsoft.com/office/drawing/2014/main" id="{FC102DAB-729D-44AC-7584-C91FEB93A657}"/>
              </a:ext>
            </a:extLst>
          </p:cNvPr>
          <p:cNvSpPr txBox="1">
            <a:spLocks/>
          </p:cNvSpPr>
          <p:nvPr/>
        </p:nvSpPr>
        <p:spPr>
          <a:xfrm>
            <a:off x="8490332" y="4934327"/>
            <a:ext cx="3707634" cy="1356360"/>
          </a:xfrm>
          <a:prstGeom prst="rect">
            <a:avLst/>
          </a:prstGeom>
        </p:spPr>
        <p:txBody>
          <a:bodyPr vert="horz" lIns="91440" tIns="45720" rIns="91440" bIns="45720" rtlCol="0" anchor="ctr">
            <a:norm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2400"/>
              <a:t>Project Completed</a:t>
            </a:r>
            <a:endParaRPr lang="en-US"/>
          </a:p>
          <a:p>
            <a:endParaRPr lang="en-US"/>
          </a:p>
        </p:txBody>
      </p:sp>
      <p:cxnSp>
        <p:nvCxnSpPr>
          <p:cNvPr id="6" name="Straight Arrow Connector 5">
            <a:extLst>
              <a:ext uri="{FF2B5EF4-FFF2-40B4-BE49-F238E27FC236}">
                <a16:creationId xmlns:a16="http://schemas.microsoft.com/office/drawing/2014/main" id="{77BA7D2D-0A68-9AAD-4486-BF0D4210341E}"/>
              </a:ext>
            </a:extLst>
          </p:cNvPr>
          <p:cNvCxnSpPr>
            <a:cxnSpLocks/>
          </p:cNvCxnSpPr>
          <p:nvPr/>
        </p:nvCxnSpPr>
        <p:spPr>
          <a:xfrm flipH="1">
            <a:off x="11230810" y="4583171"/>
            <a:ext cx="3375" cy="872305"/>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A6786D9E-ABBA-4E61-43EE-978EE596E78A}"/>
              </a:ext>
            </a:extLst>
          </p:cNvPr>
          <p:cNvCxnSpPr>
            <a:cxnSpLocks/>
          </p:cNvCxnSpPr>
          <p:nvPr/>
        </p:nvCxnSpPr>
        <p:spPr>
          <a:xfrm flipH="1">
            <a:off x="10992578" y="5460344"/>
            <a:ext cx="237432" cy="1161"/>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10" name="Title 1">
            <a:extLst>
              <a:ext uri="{FF2B5EF4-FFF2-40B4-BE49-F238E27FC236}">
                <a16:creationId xmlns:a16="http://schemas.microsoft.com/office/drawing/2014/main" id="{C4A02474-506F-9BEB-F9CA-ADF88B7CF89E}"/>
              </a:ext>
            </a:extLst>
          </p:cNvPr>
          <p:cNvSpPr txBox="1">
            <a:spLocks/>
          </p:cNvSpPr>
          <p:nvPr/>
        </p:nvSpPr>
        <p:spPr>
          <a:xfrm>
            <a:off x="465413" y="5184834"/>
            <a:ext cx="10968199" cy="1356360"/>
          </a:xfrm>
          <a:prstGeom prst="rect">
            <a:avLst/>
          </a:prstGeom>
        </p:spPr>
        <p:txBody>
          <a:bodyPr vert="horz" lIns="91440" tIns="45720" rIns="91440" bIns="45720" rtlCol="0" anchor="ctr">
            <a:norm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2400">
                <a:latin typeface="Calibri"/>
                <a:cs typeface="Calibri"/>
              </a:rPr>
              <a:t> 60 Total Days         Current Velocity 100% </a:t>
            </a:r>
            <a:endParaRPr lang="en-US"/>
          </a:p>
          <a:p>
            <a:endParaRPr lang="en-US" sz="2400">
              <a:latin typeface="Calibri"/>
              <a:cs typeface="Calibri"/>
            </a:endParaRPr>
          </a:p>
          <a:p>
            <a:r>
              <a:rPr lang="en-US" sz="2400">
                <a:latin typeface="Calibri"/>
                <a:cs typeface="Calibri"/>
              </a:rPr>
              <a:t>1 Dream                2 Milestones            8 User Stories          17 Tasks          23 Issues </a:t>
            </a:r>
            <a:endParaRPr lang="en-US"/>
          </a:p>
        </p:txBody>
      </p:sp>
      <p:pic>
        <p:nvPicPr>
          <p:cNvPr id="11" name="Picture 25" descr="Shape, arrow&#10;&#10;Description automatically generated">
            <a:extLst>
              <a:ext uri="{FF2B5EF4-FFF2-40B4-BE49-F238E27FC236}">
                <a16:creationId xmlns:a16="http://schemas.microsoft.com/office/drawing/2014/main" id="{2EA67464-33FD-C4E2-6DCA-B55B2B4957CD}"/>
              </a:ext>
            </a:extLst>
          </p:cNvPr>
          <p:cNvPicPr>
            <a:picLocks noChangeAspect="1"/>
          </p:cNvPicPr>
          <p:nvPr/>
        </p:nvPicPr>
        <p:blipFill>
          <a:blip r:embed="rId3"/>
          <a:stretch>
            <a:fillRect/>
          </a:stretch>
        </p:blipFill>
        <p:spPr>
          <a:xfrm>
            <a:off x="1738619" y="5901937"/>
            <a:ext cx="575440" cy="528675"/>
          </a:xfrm>
          <a:prstGeom prst="rect">
            <a:avLst/>
          </a:prstGeom>
        </p:spPr>
      </p:pic>
      <p:pic>
        <p:nvPicPr>
          <p:cNvPr id="12" name="Picture 25" descr="Shape, arrow&#10;&#10;Description automatically generated">
            <a:extLst>
              <a:ext uri="{FF2B5EF4-FFF2-40B4-BE49-F238E27FC236}">
                <a16:creationId xmlns:a16="http://schemas.microsoft.com/office/drawing/2014/main" id="{489A2F69-9436-48F6-6D53-807BEA49FBD2}"/>
              </a:ext>
            </a:extLst>
          </p:cNvPr>
          <p:cNvPicPr>
            <a:picLocks noChangeAspect="1"/>
          </p:cNvPicPr>
          <p:nvPr/>
        </p:nvPicPr>
        <p:blipFill>
          <a:blip r:embed="rId3"/>
          <a:stretch>
            <a:fillRect/>
          </a:stretch>
        </p:blipFill>
        <p:spPr>
          <a:xfrm>
            <a:off x="5811377" y="5310730"/>
            <a:ext cx="312683" cy="279056"/>
          </a:xfrm>
          <a:prstGeom prst="rect">
            <a:avLst/>
          </a:prstGeom>
        </p:spPr>
      </p:pic>
      <p:pic>
        <p:nvPicPr>
          <p:cNvPr id="13" name="Picture 25" descr="Shape, arrow&#10;&#10;Description automatically generated">
            <a:extLst>
              <a:ext uri="{FF2B5EF4-FFF2-40B4-BE49-F238E27FC236}">
                <a16:creationId xmlns:a16="http://schemas.microsoft.com/office/drawing/2014/main" id="{24BB2342-602D-FC0C-82B4-542A96352A9E}"/>
              </a:ext>
            </a:extLst>
          </p:cNvPr>
          <p:cNvPicPr>
            <a:picLocks noChangeAspect="1"/>
          </p:cNvPicPr>
          <p:nvPr/>
        </p:nvPicPr>
        <p:blipFill>
          <a:blip r:embed="rId3"/>
          <a:stretch>
            <a:fillRect/>
          </a:stretch>
        </p:blipFill>
        <p:spPr>
          <a:xfrm>
            <a:off x="4563275" y="6151557"/>
            <a:ext cx="312683" cy="279056"/>
          </a:xfrm>
          <a:prstGeom prst="rect">
            <a:avLst/>
          </a:prstGeom>
        </p:spPr>
      </p:pic>
      <p:pic>
        <p:nvPicPr>
          <p:cNvPr id="14" name="Picture 25" descr="Shape, arrow&#10;&#10;Description automatically generated">
            <a:extLst>
              <a:ext uri="{FF2B5EF4-FFF2-40B4-BE49-F238E27FC236}">
                <a16:creationId xmlns:a16="http://schemas.microsoft.com/office/drawing/2014/main" id="{13258BD4-DD05-6BAE-A83B-E2E71230A22C}"/>
              </a:ext>
            </a:extLst>
          </p:cNvPr>
          <p:cNvPicPr>
            <a:picLocks noChangeAspect="1"/>
          </p:cNvPicPr>
          <p:nvPr/>
        </p:nvPicPr>
        <p:blipFill>
          <a:blip r:embed="rId3"/>
          <a:stretch>
            <a:fillRect/>
          </a:stretch>
        </p:blipFill>
        <p:spPr>
          <a:xfrm>
            <a:off x="7098894" y="6151557"/>
            <a:ext cx="312683" cy="279056"/>
          </a:xfrm>
          <a:prstGeom prst="rect">
            <a:avLst/>
          </a:prstGeom>
        </p:spPr>
      </p:pic>
      <p:pic>
        <p:nvPicPr>
          <p:cNvPr id="15" name="Picture 25" descr="Shape, arrow&#10;&#10;Description automatically generated">
            <a:extLst>
              <a:ext uri="{FF2B5EF4-FFF2-40B4-BE49-F238E27FC236}">
                <a16:creationId xmlns:a16="http://schemas.microsoft.com/office/drawing/2014/main" id="{64E69329-FB44-3C82-AFF8-EEDD8F953F47}"/>
              </a:ext>
            </a:extLst>
          </p:cNvPr>
          <p:cNvPicPr>
            <a:picLocks noChangeAspect="1"/>
          </p:cNvPicPr>
          <p:nvPr/>
        </p:nvPicPr>
        <p:blipFill>
          <a:blip r:embed="rId3"/>
          <a:stretch>
            <a:fillRect/>
          </a:stretch>
        </p:blipFill>
        <p:spPr>
          <a:xfrm>
            <a:off x="8727998" y="6072730"/>
            <a:ext cx="312683" cy="279056"/>
          </a:xfrm>
          <a:prstGeom prst="rect">
            <a:avLst/>
          </a:prstGeom>
        </p:spPr>
      </p:pic>
      <p:pic>
        <p:nvPicPr>
          <p:cNvPr id="20" name="Picture 25" descr="Shape, arrow&#10;&#10;Description automatically generated">
            <a:extLst>
              <a:ext uri="{FF2B5EF4-FFF2-40B4-BE49-F238E27FC236}">
                <a16:creationId xmlns:a16="http://schemas.microsoft.com/office/drawing/2014/main" id="{5F0C2D06-3EBC-B1F9-C1F4-32599138E55E}"/>
              </a:ext>
            </a:extLst>
          </p:cNvPr>
          <p:cNvPicPr>
            <a:picLocks noChangeAspect="1"/>
          </p:cNvPicPr>
          <p:nvPr/>
        </p:nvPicPr>
        <p:blipFill>
          <a:blip r:embed="rId3"/>
          <a:stretch>
            <a:fillRect/>
          </a:stretch>
        </p:blipFill>
        <p:spPr>
          <a:xfrm>
            <a:off x="10514756" y="6072730"/>
            <a:ext cx="312683" cy="279056"/>
          </a:xfrm>
          <a:prstGeom prst="rect">
            <a:avLst/>
          </a:prstGeom>
        </p:spPr>
      </p:pic>
    </p:spTree>
    <p:extLst>
      <p:ext uri="{BB962C8B-B14F-4D97-AF65-F5344CB8AC3E}">
        <p14:creationId xmlns:p14="http://schemas.microsoft.com/office/powerpoint/2010/main" val="33452665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7287B-0EDF-9F1A-933C-3A2089221352}"/>
              </a:ext>
            </a:extLst>
          </p:cNvPr>
          <p:cNvSpPr>
            <a:spLocks noGrp="1"/>
          </p:cNvSpPr>
          <p:nvPr>
            <p:ph type="title"/>
          </p:nvPr>
        </p:nvSpPr>
        <p:spPr>
          <a:xfrm>
            <a:off x="1143000" y="685800"/>
            <a:ext cx="9875520" cy="1356360"/>
          </a:xfrm>
        </p:spPr>
        <p:txBody>
          <a:bodyPr/>
          <a:lstStyle/>
          <a:p>
            <a:r>
              <a:rPr lang="en-US"/>
              <a:t>Technology Stack</a:t>
            </a:r>
          </a:p>
        </p:txBody>
      </p:sp>
      <p:pic>
        <p:nvPicPr>
          <p:cNvPr id="4" name="Picture 6" descr="Logo&#10;&#10;Description automatically generated">
            <a:extLst>
              <a:ext uri="{FF2B5EF4-FFF2-40B4-BE49-F238E27FC236}">
                <a16:creationId xmlns:a16="http://schemas.microsoft.com/office/drawing/2014/main" id="{C713A376-F481-0E1B-7D99-5531C560D3C7}"/>
              </a:ext>
            </a:extLst>
          </p:cNvPr>
          <p:cNvPicPr>
            <a:picLocks noGrp="1" noChangeAspect="1"/>
          </p:cNvPicPr>
          <p:nvPr>
            <p:ph idx="1"/>
          </p:nvPr>
        </p:nvPicPr>
        <p:blipFill>
          <a:blip r:embed="rId3"/>
          <a:stretch>
            <a:fillRect/>
          </a:stretch>
        </p:blipFill>
        <p:spPr>
          <a:xfrm>
            <a:off x="8101995" y="5395756"/>
            <a:ext cx="2163441" cy="755278"/>
          </a:xfrm>
        </p:spPr>
      </p:pic>
      <p:pic>
        <p:nvPicPr>
          <p:cNvPr id="6" name="Picture 8">
            <a:extLst>
              <a:ext uri="{FF2B5EF4-FFF2-40B4-BE49-F238E27FC236}">
                <a16:creationId xmlns:a16="http://schemas.microsoft.com/office/drawing/2014/main" id="{C5B551F8-66B2-7E46-3649-1A61AC89B8B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40524" y="1888065"/>
            <a:ext cx="887251" cy="88222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a:extLst>
              <a:ext uri="{FF2B5EF4-FFF2-40B4-BE49-F238E27FC236}">
                <a16:creationId xmlns:a16="http://schemas.microsoft.com/office/drawing/2014/main" id="{D425E699-BAFD-A3FD-2D0E-86C4EEE3FE2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006007" y="2038580"/>
            <a:ext cx="1175945" cy="132489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0">
            <a:extLst>
              <a:ext uri="{FF2B5EF4-FFF2-40B4-BE49-F238E27FC236}">
                <a16:creationId xmlns:a16="http://schemas.microsoft.com/office/drawing/2014/main" id="{A8C7325A-A804-EC93-660C-7DAE94071FA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58396" y="3285182"/>
            <a:ext cx="2588239" cy="2490623"/>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2">
            <a:extLst>
              <a:ext uri="{FF2B5EF4-FFF2-40B4-BE49-F238E27FC236}">
                <a16:creationId xmlns:a16="http://schemas.microsoft.com/office/drawing/2014/main" id="{7540B996-F753-3827-95C0-2B2F559AB315}"/>
              </a:ext>
            </a:extLst>
          </p:cNvPr>
          <p:cNvSpPr txBox="1">
            <a:spLocks/>
          </p:cNvSpPr>
          <p:nvPr/>
        </p:nvSpPr>
        <p:spPr>
          <a:xfrm>
            <a:off x="990600" y="1964267"/>
            <a:ext cx="6122138" cy="4038600"/>
          </a:xfrm>
          <a:prstGeom prst="rect">
            <a:avLst/>
          </a:prstGeom>
        </p:spPr>
        <p:txBody>
          <a:bodyPr vert="horz" lIns="91440" tIns="45720" rIns="91440" bIns="45720" rtlCol="0" anchor="t">
            <a:normAutofit lnSpcReduction="10000"/>
          </a:bodyPr>
          <a:lst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a:lstStyle>
          <a:p>
            <a:pPr lvl="1"/>
            <a:r>
              <a:rPr lang="en-US"/>
              <a:t>HTML, CSS (GUI Development)</a:t>
            </a:r>
          </a:p>
          <a:p>
            <a:pPr lvl="1"/>
            <a:r>
              <a:rPr lang="en-US"/>
              <a:t>Bootstrap </a:t>
            </a:r>
            <a:r>
              <a:rPr lang="en-US">
                <a:ea typeface="+mn-lt"/>
                <a:cs typeface="+mn-lt"/>
              </a:rPr>
              <a:t>(GUI Development)</a:t>
            </a:r>
          </a:p>
          <a:p>
            <a:pPr lvl="1"/>
            <a:r>
              <a:rPr lang="en-US"/>
              <a:t>Esri Calcite </a:t>
            </a:r>
            <a:r>
              <a:rPr lang="en-US">
                <a:ea typeface="+mn-lt"/>
                <a:cs typeface="+mn-lt"/>
              </a:rPr>
              <a:t>(GUI Development)</a:t>
            </a:r>
          </a:p>
          <a:p>
            <a:pPr lvl="1"/>
            <a:r>
              <a:rPr lang="en-US">
                <a:ea typeface="+mn-lt"/>
                <a:cs typeface="+mn-lt"/>
              </a:rPr>
              <a:t>JavaScript (Frontend Scripting)</a:t>
            </a:r>
            <a:endParaRPr lang="en-US"/>
          </a:p>
          <a:p>
            <a:pPr lvl="1"/>
            <a:r>
              <a:rPr lang="en-US">
                <a:ea typeface="+mn-lt"/>
                <a:cs typeface="+mn-lt"/>
              </a:rPr>
              <a:t>Esri ArcGIS JavaScript API (Frontend Scripting)</a:t>
            </a:r>
          </a:p>
          <a:p>
            <a:pPr lvl="1"/>
            <a:r>
              <a:rPr lang="en-US"/>
              <a:t>Flask (Web application framework)</a:t>
            </a:r>
          </a:p>
          <a:p>
            <a:pPr lvl="1"/>
            <a:r>
              <a:rPr lang="en-US" err="1"/>
              <a:t>Pytest</a:t>
            </a:r>
            <a:r>
              <a:rPr lang="en-US"/>
              <a:t> (Unit testing</a:t>
            </a:r>
            <a:r>
              <a:rPr lang="en-US">
                <a:ea typeface="+mn-lt"/>
                <a:cs typeface="+mn-lt"/>
              </a:rPr>
              <a:t>)</a:t>
            </a:r>
          </a:p>
          <a:p>
            <a:pPr lvl="1"/>
            <a:r>
              <a:rPr lang="en-US"/>
              <a:t>API's</a:t>
            </a:r>
          </a:p>
          <a:p>
            <a:pPr lvl="2"/>
            <a:r>
              <a:rPr lang="en-US"/>
              <a:t>ArcGIS </a:t>
            </a:r>
            <a:r>
              <a:rPr lang="en-US" err="1"/>
              <a:t>BaseMAP</a:t>
            </a:r>
            <a:endParaRPr lang="en-US"/>
          </a:p>
          <a:p>
            <a:pPr lvl="2"/>
            <a:r>
              <a:rPr lang="en-US"/>
              <a:t>ArcGIS Geocoding</a:t>
            </a:r>
          </a:p>
          <a:p>
            <a:pPr lvl="2"/>
            <a:r>
              <a:rPr lang="en-US"/>
              <a:t>YELP</a:t>
            </a:r>
          </a:p>
          <a:p>
            <a:pPr lvl="1"/>
            <a:r>
              <a:rPr lang="en-US"/>
              <a:t>SQLite (Filesystem database)</a:t>
            </a:r>
          </a:p>
          <a:p>
            <a:pPr marL="274320" lvl="1" indent="0">
              <a:buNone/>
            </a:pPr>
            <a:endParaRPr lang="en-US"/>
          </a:p>
          <a:p>
            <a:endParaRPr lang="en-US"/>
          </a:p>
        </p:txBody>
      </p:sp>
      <p:pic>
        <p:nvPicPr>
          <p:cNvPr id="9" name="Picture 10" descr="Logo, company name&#10;&#10;Description automatically generated">
            <a:extLst>
              <a:ext uri="{FF2B5EF4-FFF2-40B4-BE49-F238E27FC236}">
                <a16:creationId xmlns:a16="http://schemas.microsoft.com/office/drawing/2014/main" id="{F410D7A5-B334-DB0D-BDE9-D4C74D178A8E}"/>
              </a:ext>
            </a:extLst>
          </p:cNvPr>
          <p:cNvPicPr>
            <a:picLocks noChangeAspect="1"/>
          </p:cNvPicPr>
          <p:nvPr/>
        </p:nvPicPr>
        <p:blipFill>
          <a:blip r:embed="rId7"/>
          <a:stretch>
            <a:fillRect/>
          </a:stretch>
        </p:blipFill>
        <p:spPr>
          <a:xfrm>
            <a:off x="7306734" y="3259666"/>
            <a:ext cx="1363133" cy="1354667"/>
          </a:xfrm>
          <a:prstGeom prst="rect">
            <a:avLst/>
          </a:prstGeom>
        </p:spPr>
      </p:pic>
      <p:sp>
        <p:nvSpPr>
          <p:cNvPr id="11" name="Content Placeholder 2">
            <a:extLst>
              <a:ext uri="{FF2B5EF4-FFF2-40B4-BE49-F238E27FC236}">
                <a16:creationId xmlns:a16="http://schemas.microsoft.com/office/drawing/2014/main" id="{76DB42B2-D200-4981-05FD-DF60FECC93EF}"/>
              </a:ext>
            </a:extLst>
          </p:cNvPr>
          <p:cNvSpPr txBox="1">
            <a:spLocks/>
          </p:cNvSpPr>
          <p:nvPr/>
        </p:nvSpPr>
        <p:spPr>
          <a:xfrm>
            <a:off x="174685" y="513686"/>
            <a:ext cx="1336548" cy="930914"/>
          </a:xfrm>
          <a:prstGeom prst="rect">
            <a:avLst/>
          </a:prstGeom>
        </p:spPr>
        <p:txBody>
          <a:bodyPr vert="horz" lIns="91440" tIns="45720" rIns="91440" bIns="45720" rtlCol="0">
            <a:normAutofit/>
          </a:bodyPr>
          <a:lst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a:lstStyle>
          <a:p>
            <a:pPr marL="45720" indent="0">
              <a:buNone/>
            </a:pPr>
            <a:r>
              <a:rPr lang="en-US" sz="3600">
                <a:solidFill>
                  <a:srgbClr val="FF0000"/>
                </a:solidFill>
                <a:latin typeface="-apple-system"/>
              </a:rPr>
              <a:t>1)</a:t>
            </a:r>
          </a:p>
        </p:txBody>
      </p:sp>
    </p:spTree>
    <p:extLst>
      <p:ext uri="{BB962C8B-B14F-4D97-AF65-F5344CB8AC3E}">
        <p14:creationId xmlns:p14="http://schemas.microsoft.com/office/powerpoint/2010/main" val="1299305529"/>
      </p:ext>
    </p:extLst>
  </p:cSld>
  <p:clrMapOvr>
    <a:masterClrMapping/>
  </p:clrMapOvr>
</p:sld>
</file>

<file path=ppt/theme/theme1.xml><?xml version="1.0" encoding="utf-8"?>
<a:theme xmlns:a="http://schemas.openxmlformats.org/drawingml/2006/main" name="Basis">
  <a:themeElements>
    <a:clrScheme name="Basis">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Basis">
      <a:maj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Basis">
      <a:fillStyleLst>
        <a:solidFill>
          <a:schemeClr val="phClr"/>
        </a:solidFill>
        <a:solidFill>
          <a:schemeClr val="phClr">
            <a:tint val="55000"/>
            <a:satMod val="130000"/>
          </a:schemeClr>
        </a:solidFill>
        <a:gradFill rotWithShape="1">
          <a:gsLst>
            <a:gs pos="0">
              <a:schemeClr val="phClr"/>
            </a:gs>
            <a:gs pos="90000">
              <a:schemeClr val="phClr">
                <a:shade val="100000"/>
                <a:satMod val="105000"/>
              </a:schemeClr>
            </a:gs>
            <a:gs pos="100000">
              <a:schemeClr val="phClr">
                <a:shade val="80000"/>
                <a:satMod val="120000"/>
              </a:schemeClr>
            </a:gs>
          </a:gsLst>
          <a:path path="circle">
            <a:fillToRect l="100000" t="100000" r="100000" b="100000"/>
          </a:path>
        </a:gradFill>
      </a:fillStyleLst>
      <a:lnStyleLst>
        <a:ln w="10000" cap="flat" cmpd="sng" algn="ctr">
          <a:solidFill>
            <a:schemeClr val="phClr"/>
          </a:solidFill>
          <a:prstDash val="solid"/>
        </a:ln>
        <a:ln w="19050" cap="flat" cmpd="sng" algn="ctr">
          <a:solidFill>
            <a:schemeClr val="phClr"/>
          </a:solidFill>
          <a:prstDash val="solid"/>
        </a:ln>
        <a:ln w="53975" cap="flat" cmpd="dbl"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38100" dist="25400" dir="5400000" rotWithShape="0">
              <a:srgbClr val="000000">
                <a:alpha val="45000"/>
              </a:srgbClr>
            </a:outerShdw>
          </a:effectLst>
          <a:scene3d>
            <a:camera prst="orthographicFront">
              <a:rot lat="0" lon="0" rev="0"/>
            </a:camera>
            <a:lightRig rig="brightRoom" dir="t"/>
          </a:scene3d>
          <a:sp3d extrusionH="12700" contourW="25400" prstMaterial="flat">
            <a:bevelT w="63500" h="152400" prst="angle"/>
            <a:contourClr>
              <a:schemeClr val="phClr">
                <a:shade val="27000"/>
                <a:satMod val="120000"/>
              </a:schemeClr>
            </a:contourClr>
          </a:sp3d>
        </a:effectStyle>
      </a:effectStyleLst>
      <a:bgFillStyleLst>
        <a:solidFill>
          <a:schemeClr val="phClr"/>
        </a:solidFill>
        <a:solidFill>
          <a:schemeClr val="phClr">
            <a:tint val="95000"/>
            <a:shade val="95000"/>
            <a:satMod val="140000"/>
          </a:schemeClr>
        </a:solidFill>
        <a:solidFill>
          <a:schemeClr val="phClr">
            <a:tint val="90000"/>
            <a:shade val="85000"/>
            <a:satMod val="160000"/>
            <a:lumMod val="110000"/>
          </a:schemeClr>
        </a:solidFill>
      </a:bgFillStyleLst>
    </a:fmtScheme>
  </a:themeElements>
  <a:objectDefaults/>
  <a:extraClrSchemeLst/>
  <a:extLst>
    <a:ext uri="{05A4C25C-085E-4340-85A3-A5531E510DB2}">
      <thm15:themeFamily xmlns:thm15="http://schemas.microsoft.com/office/thememl/2012/main" name="Basis" id="{5665723A-49BA-4B57-8411-A56F8F207965}" vid="{D9D01AC2-EE7D-4E49-99EE-8E62E4E7E8A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00E8A1F7AC67B7429A92C3B61EB374C3" ma:contentTypeVersion="10" ma:contentTypeDescription="Create a new document." ma:contentTypeScope="" ma:versionID="7085c688b901f32aec1e472ce01e5703">
  <xsd:schema xmlns:xsd="http://www.w3.org/2001/XMLSchema" xmlns:xs="http://www.w3.org/2001/XMLSchema" xmlns:p="http://schemas.microsoft.com/office/2006/metadata/properties" xmlns:ns2="fa4065da-89fc-4168-9e91-95ac9fdbc22c" xmlns:ns3="3c0d385c-4887-43dd-bdca-226747129f3e" targetNamespace="http://schemas.microsoft.com/office/2006/metadata/properties" ma:root="true" ma:fieldsID="bf377e053ef7aab43323c04b7715c9af" ns2:_="" ns3:_="">
    <xsd:import namespace="fa4065da-89fc-4168-9e91-95ac9fdbc22c"/>
    <xsd:import namespace="3c0d385c-4887-43dd-bdca-226747129f3e"/>
    <xsd:element name="properties">
      <xsd:complexType>
        <xsd:sequence>
          <xsd:element name="documentManagement">
            <xsd:complexType>
              <xsd:all>
                <xsd:element ref="ns2:MediaServiceMetadata" minOccurs="0"/>
                <xsd:element ref="ns2:MediaServiceFastMetadata" minOccurs="0"/>
                <xsd:element ref="ns2:lcf76f155ced4ddcb4097134ff3c332f" minOccurs="0"/>
                <xsd:element ref="ns3:TaxCatchAll" minOccurs="0"/>
                <xsd:element ref="ns2:MediaServiceDateTaken" minOccurs="0"/>
                <xsd:element ref="ns2:MediaServiceLocation"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a4065da-89fc-4168-9e91-95ac9fdbc22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1" nillable="true" ma:taxonomy="true" ma:internalName="lcf76f155ced4ddcb4097134ff3c332f" ma:taxonomyFieldName="MediaServiceImageTags" ma:displayName="Image Tags" ma:readOnly="false" ma:fieldId="{5cf76f15-5ced-4ddc-b409-7134ff3c332f}" ma:taxonomyMulti="true" ma:sspId="4ed54add-fbf2-4b77-ae8f-05ce34c7ec78" ma:termSetId="09814cd3-568e-fe90-9814-8d621ff8fb84" ma:anchorId="fba54fb3-c3e1-fe81-a776-ca4b69148c4d" ma:open="true" ma:isKeyword="false">
      <xsd:complexType>
        <xsd:sequence>
          <xsd:element ref="pc:Terms" minOccurs="0" maxOccurs="1"/>
        </xsd:sequence>
      </xsd:complexType>
    </xsd:element>
    <xsd:element name="MediaServiceDateTaken" ma:index="13" nillable="true" ma:displayName="MediaServiceDateTaken" ma:hidden="true" ma:indexed="true" ma:internalName="MediaServiceDateTaken" ma:readOnly="true">
      <xsd:simpleType>
        <xsd:restriction base="dms:Text"/>
      </xsd:simpleType>
    </xsd:element>
    <xsd:element name="MediaServiceLocation" ma:index="14" nillable="true" ma:displayName="Location" ma:indexed="true" ma:internalName="MediaServiceLocation"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c0d385c-4887-43dd-bdca-226747129f3e" elementFormDefault="qualified">
    <xsd:import namespace="http://schemas.microsoft.com/office/2006/documentManagement/types"/>
    <xsd:import namespace="http://schemas.microsoft.com/office/infopath/2007/PartnerControls"/>
    <xsd:element name="TaxCatchAll" ma:index="12" nillable="true" ma:displayName="Taxonomy Catch All Column" ma:hidden="true" ma:list="{ef1dca37-6223-4b92-a9cd-9c2ab4703021}" ma:internalName="TaxCatchAll" ma:showField="CatchAllData" ma:web="3c0d385c-4887-43dd-bdca-226747129f3e">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TaxCatchAll xmlns="3c0d385c-4887-43dd-bdca-226747129f3e" xsi:nil="true"/>
    <lcf76f155ced4ddcb4097134ff3c332f xmlns="fa4065da-89fc-4168-9e91-95ac9fdbc22c">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5F25DE96-C09E-4FA9-A700-E2D44B038FF2}">
  <ds:schemaRefs>
    <ds:schemaRef ds:uri="http://schemas.microsoft.com/sharepoint/v3/contenttype/forms"/>
  </ds:schemaRefs>
</ds:datastoreItem>
</file>

<file path=customXml/itemProps2.xml><?xml version="1.0" encoding="utf-8"?>
<ds:datastoreItem xmlns:ds="http://schemas.openxmlformats.org/officeDocument/2006/customXml" ds:itemID="{6E5F2BEA-CEBE-43D4-A28C-86A1FC440EEE}">
  <ds:schemaRefs>
    <ds:schemaRef ds:uri="3c0d385c-4887-43dd-bdca-226747129f3e"/>
    <ds:schemaRef ds:uri="fa4065da-89fc-4168-9e91-95ac9fdbc22c"/>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0EAC709B-0D07-4FD8-882D-CE0D78242F9B}">
  <ds:schemaRefs>
    <ds:schemaRef ds:uri="3c0d385c-4887-43dd-bdca-226747129f3e"/>
    <ds:schemaRef ds:uri="fa4065da-89fc-4168-9e91-95ac9fdbc22c"/>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TM03457444[[fn=Basis]]</Template>
  <TotalTime>0</TotalTime>
  <Words>1451</Words>
  <Application>Microsoft Office PowerPoint</Application>
  <PresentationFormat>Widescreen</PresentationFormat>
  <Paragraphs>228</Paragraphs>
  <Slides>23</Slides>
  <Notes>15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23</vt:i4>
      </vt:variant>
    </vt:vector>
  </HeadingPairs>
  <TitlesOfParts>
    <vt:vector size="30" baseType="lpstr">
      <vt:lpstr>Amasis MT Pro Black</vt:lpstr>
      <vt:lpstr>-apple-system</vt:lpstr>
      <vt:lpstr>Arial</vt:lpstr>
      <vt:lpstr>Calibri</vt:lpstr>
      <vt:lpstr>Corbel</vt:lpstr>
      <vt:lpstr>ui-monospace</vt:lpstr>
      <vt:lpstr>Basis</vt:lpstr>
      <vt:lpstr>Presentation Expectations</vt:lpstr>
      <vt:lpstr> Outline_ Final</vt:lpstr>
      <vt:lpstr>PowerPoint Presentation</vt:lpstr>
      <vt:lpstr>Presentation Outline</vt:lpstr>
      <vt:lpstr>PowerPoint Presentation</vt:lpstr>
      <vt:lpstr>claremont-presents.com   an application</vt:lpstr>
      <vt:lpstr>Project Source</vt:lpstr>
      <vt:lpstr>PowerPoint Presentation</vt:lpstr>
      <vt:lpstr>Technology Stack</vt:lpstr>
      <vt:lpstr>PowerPoint Presentation</vt:lpstr>
      <vt:lpstr>Milestone 1 </vt:lpstr>
      <vt:lpstr>Milestone 2  Database and Admin Controls / Coding</vt:lpstr>
      <vt:lpstr>PowerPoint Presentation</vt:lpstr>
      <vt:lpstr>Milestone 2  DB Code Example</vt:lpstr>
      <vt:lpstr>Milestone 2  Admin Code Example</vt:lpstr>
      <vt:lpstr>Code Refactoring</vt:lpstr>
      <vt:lpstr>Coding Structure </vt:lpstr>
      <vt:lpstr>Application &amp; Tests Demonstration http://127.0.0.1:5000  (holding site for claremont-presents.com)</vt:lpstr>
      <vt:lpstr>Testing Strategies</vt:lpstr>
      <vt:lpstr>Testing Coverage</vt:lpstr>
      <vt:lpstr>Claremont-Presents What We Learned</vt:lpstr>
      <vt:lpstr>Claremont-Presents Next Steps</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Hunter Sayre</dc:creator>
  <cp:lastModifiedBy>Pankaj Chaudhari</cp:lastModifiedBy>
  <cp:revision>131</cp:revision>
  <dcterms:created xsi:type="dcterms:W3CDTF">2022-10-28T06:24:22Z</dcterms:created>
  <dcterms:modified xsi:type="dcterms:W3CDTF">2022-12-06T22:51:12Z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0x01010000E8A1F7AC67B7429A92C3B61EB374C3</vt:lpwstr>
  </property>
  <property fmtid="{D5CDD505-2E9C-101B-9397-08002B2CF9AE}" pid="3" name="MediaServiceImageTags">
    <vt:lpwstr/>
  </property>
</Properties>
</file>